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52"/>
  </p:notesMasterIdLst>
  <p:handoutMasterIdLst>
    <p:handoutMasterId r:id="rId53"/>
  </p:handoutMasterIdLst>
  <p:sldIdLst>
    <p:sldId id="277" r:id="rId5"/>
    <p:sldId id="278" r:id="rId6"/>
    <p:sldId id="257" r:id="rId7"/>
    <p:sldId id="258" r:id="rId8"/>
    <p:sldId id="279" r:id="rId9"/>
    <p:sldId id="280" r:id="rId10"/>
    <p:sldId id="281" r:id="rId11"/>
    <p:sldId id="282" r:id="rId12"/>
    <p:sldId id="286" r:id="rId13"/>
    <p:sldId id="283" r:id="rId14"/>
    <p:sldId id="284" r:id="rId15"/>
    <p:sldId id="285"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302" r:id="rId29"/>
    <p:sldId id="299" r:id="rId30"/>
    <p:sldId id="301" r:id="rId31"/>
    <p:sldId id="303" r:id="rId32"/>
    <p:sldId id="304" r:id="rId33"/>
    <p:sldId id="305" r:id="rId34"/>
    <p:sldId id="306" r:id="rId35"/>
    <p:sldId id="307" r:id="rId36"/>
    <p:sldId id="308" r:id="rId37"/>
    <p:sldId id="309" r:id="rId38"/>
    <p:sldId id="310" r:id="rId39"/>
    <p:sldId id="311" r:id="rId40"/>
    <p:sldId id="316" r:id="rId41"/>
    <p:sldId id="312" r:id="rId42"/>
    <p:sldId id="315" r:id="rId43"/>
    <p:sldId id="313" r:id="rId44"/>
    <p:sldId id="314" r:id="rId45"/>
    <p:sldId id="317" r:id="rId46"/>
    <p:sldId id="318" r:id="rId47"/>
    <p:sldId id="320" r:id="rId48"/>
    <p:sldId id="321" r:id="rId49"/>
    <p:sldId id="322" r:id="rId50"/>
    <p:sldId id="32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howGuides="1">
      <p:cViewPr varScale="1">
        <p:scale>
          <a:sx n="66" d="100"/>
          <a:sy n="66" d="100"/>
        </p:scale>
        <p:origin x="484" y="40"/>
      </p:cViewPr>
      <p:guideLst>
        <p:guide orient="horz" pos="1049"/>
        <p:guide pos="2328"/>
      </p:guideLst>
    </p:cSldViewPr>
  </p:slideViewPr>
  <p:notesTextViewPr>
    <p:cViewPr>
      <p:scale>
        <a:sx n="1" d="1"/>
        <a:sy n="1" d="1"/>
      </p:scale>
      <p:origin x="0" y="0"/>
    </p:cViewPr>
  </p:notesTextViewPr>
  <p:sorterViewPr>
    <p:cViewPr>
      <p:scale>
        <a:sx n="100" d="100"/>
        <a:sy n="100" d="100"/>
      </p:scale>
      <p:origin x="0" y="-11016"/>
    </p:cViewPr>
  </p:sorter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10/7/2024</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07-10-2024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3</a:t>
            </a:fld>
            <a:endParaRPr lang="en-IN"/>
          </a:p>
        </p:txBody>
      </p:sp>
    </p:spTree>
    <p:extLst>
      <p:ext uri="{BB962C8B-B14F-4D97-AF65-F5344CB8AC3E}">
        <p14:creationId xmlns:p14="http://schemas.microsoft.com/office/powerpoint/2010/main" val="104312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10/7/2024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10/7/2024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10/7/2024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10/7/2024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7.xml"/><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what-is-database/" TargetMode="External"/><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286859" y="23253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4296000" y="3188796"/>
            <a:ext cx="4988075" cy="769441"/>
          </a:xfrm>
          <a:prstGeom prst="rect">
            <a:avLst/>
          </a:prstGeom>
          <a:noFill/>
        </p:spPr>
        <p:txBody>
          <a:bodyPr wrap="square" rtlCol="0">
            <a:spAutoFit/>
          </a:bodyPr>
          <a:lstStyle/>
          <a:p>
            <a:pPr algn="ctr"/>
            <a:r>
              <a:rPr lang="en-IN" sz="4400" b="1" dirty="0" smtClean="0">
                <a:solidFill>
                  <a:srgbClr val="002060"/>
                </a:solidFill>
              </a:rPr>
              <a:t>NOSQL DATABASE</a:t>
            </a:r>
            <a:endParaRPr lang="en-IN" sz="4400" b="1" dirty="0">
              <a:solidFill>
                <a:srgbClr val="002060"/>
              </a:solidFill>
            </a:endParaRPr>
          </a:p>
        </p:txBody>
      </p:sp>
      <p:sp>
        <p:nvSpPr>
          <p:cNvPr id="3" name="TextBox 2"/>
          <p:cNvSpPr txBox="1"/>
          <p:nvPr/>
        </p:nvSpPr>
        <p:spPr>
          <a:xfrm>
            <a:off x="5016000" y="4075298"/>
            <a:ext cx="4320000" cy="523220"/>
          </a:xfrm>
          <a:prstGeom prst="rect">
            <a:avLst/>
          </a:prstGeom>
          <a:noFill/>
        </p:spPr>
        <p:txBody>
          <a:bodyPr wrap="square" rtlCol="0">
            <a:spAutoFit/>
          </a:bodyPr>
          <a:lstStyle/>
          <a:p>
            <a:r>
              <a:rPr lang="en-IN" sz="2800" dirty="0" smtClean="0">
                <a:solidFill>
                  <a:schemeClr val="accent2"/>
                </a:solidFill>
              </a:rPr>
              <a:t>Subject code :  21CS745</a:t>
            </a:r>
            <a:endParaRPr lang="en-IN" sz="2800" dirty="0">
              <a:solidFill>
                <a:schemeClr val="accent2"/>
              </a:solidFill>
            </a:endParaRPr>
          </a:p>
        </p:txBody>
      </p:sp>
      <p:sp>
        <p:nvSpPr>
          <p:cNvPr id="12" name="Rectangle 11"/>
          <p:cNvSpPr/>
          <p:nvPr/>
        </p:nvSpPr>
        <p:spPr>
          <a:xfrm>
            <a:off x="6456000" y="4869000"/>
            <a:ext cx="4848000" cy="1754326"/>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4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By:</a:t>
            </a:r>
          </a:p>
          <a:p>
            <a:pPr lvl="0" fontAlgn="base">
              <a:lnSpc>
                <a:spcPct val="90000"/>
              </a:lnSpc>
              <a:spcBef>
                <a:spcPct val="0"/>
              </a:spcBef>
              <a:spcAft>
                <a:spcPct val="0"/>
              </a:spcAft>
              <a:buClr>
                <a:srgbClr val="353535"/>
              </a:buClr>
              <a:defRPr/>
            </a:pPr>
            <a:r>
              <a:rPr lang="en-US" altLang="en-US" sz="24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a:t>
            </a:r>
            <a:r>
              <a:rPr lang="en-US" altLang="en-US" sz="24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Supriya </a:t>
            </a:r>
            <a:r>
              <a:rPr lang="en-US" altLang="en-US" sz="24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C</a:t>
            </a:r>
          </a:p>
          <a:p>
            <a:pPr lvl="0" fontAlgn="base">
              <a:lnSpc>
                <a:spcPct val="90000"/>
              </a:lnSpc>
              <a:spcBef>
                <a:spcPct val="0"/>
              </a:spcBef>
              <a:spcAft>
                <a:spcPct val="0"/>
              </a:spcAft>
              <a:buClr>
                <a:srgbClr val="353535"/>
              </a:buClr>
              <a:defRPr/>
            </a:pPr>
            <a:r>
              <a:rPr lang="en-US" altLang="en-US" sz="24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a:t>
            </a:r>
            <a:r>
              <a:rPr lang="en-US" altLang="en-US" sz="24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Professor</a:t>
            </a:r>
          </a:p>
          <a:p>
            <a:pPr lvl="0" fontAlgn="base">
              <a:lnSpc>
                <a:spcPct val="90000"/>
              </a:lnSpc>
              <a:spcBef>
                <a:spcPct val="0"/>
              </a:spcBef>
              <a:spcAft>
                <a:spcPct val="0"/>
              </a:spcAft>
              <a:buClr>
                <a:srgbClr val="353535"/>
              </a:buClr>
              <a:defRPr/>
            </a:pPr>
            <a:r>
              <a:rPr lang="en-US" altLang="en-US" sz="24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a:t>
            </a:r>
            <a:r>
              <a:rPr lang="en-US" altLang="en-US" sz="24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of </a:t>
            </a:r>
            <a:r>
              <a:rPr lang="en-US" altLang="en-US" sz="24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ISE</a:t>
            </a:r>
          </a:p>
          <a:p>
            <a:pPr lvl="0" fontAlgn="base">
              <a:lnSpc>
                <a:spcPct val="90000"/>
              </a:lnSpc>
              <a:spcBef>
                <a:spcPct val="0"/>
              </a:spcBef>
              <a:spcAft>
                <a:spcPct val="0"/>
              </a:spcAft>
              <a:buClr>
                <a:srgbClr val="353535"/>
              </a:buClr>
              <a:defRPr/>
            </a:pPr>
            <a:r>
              <a:rPr lang="en-US" altLang="en-US" sz="24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a:t>
            </a:r>
            <a:r>
              <a:rPr lang="en-US" altLang="en-US" sz="24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Institute Of Technology </a:t>
            </a:r>
          </a:p>
        </p:txBody>
      </p:sp>
    </p:spTree>
    <p:extLst>
      <p:ext uri="{BB962C8B-B14F-4D97-AF65-F5344CB8AC3E}">
        <p14:creationId xmlns:p14="http://schemas.microsoft.com/office/powerpoint/2010/main" val="1354713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629666" y="549000"/>
            <a:ext cx="288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Replication</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2629666" y="1535787"/>
            <a:ext cx="4483550" cy="3785652"/>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Replication </a:t>
            </a:r>
            <a:r>
              <a:rPr lang="en-US" sz="2400" dirty="0">
                <a:latin typeface="Times New Roman" panose="02020603050405020304" pitchFamily="18" charset="0"/>
                <a:cs typeface="Times New Roman" panose="02020603050405020304" pitchFamily="18" charset="0"/>
              </a:rPr>
              <a:t>is the method of duplication of data across multiple </a:t>
            </a:r>
            <a:r>
              <a:rPr lang="en-US" sz="2400" dirty="0" smtClean="0">
                <a:latin typeface="Times New Roman" panose="02020603050405020304" pitchFamily="18" charset="0"/>
                <a:cs typeface="Times New Roman" panose="02020603050405020304" pitchFamily="18" charset="0"/>
              </a:rPr>
              <a:t>servers</a:t>
            </a:r>
          </a:p>
          <a:p>
            <a:pPr algn="just"/>
            <a:r>
              <a:rPr lang="en-US" sz="2400" dirty="0">
                <a:latin typeface="Times New Roman" panose="02020603050405020304" pitchFamily="18" charset="0"/>
                <a:cs typeface="Times New Roman" panose="02020603050405020304" pitchFamily="18" charset="0"/>
              </a:rPr>
              <a:t>For example, we have an application that reads and writes data to a database and says server A has a name and balance which will be copied/replicated to two other servers in two different locations.</a:t>
            </a:r>
          </a:p>
        </p:txBody>
      </p:sp>
      <p:sp>
        <p:nvSpPr>
          <p:cNvPr id="3" name="AutoShape 2" descr="Lightbox"/>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3"/>
          <a:stretch>
            <a:fillRect/>
          </a:stretch>
        </p:blipFill>
        <p:spPr>
          <a:xfrm>
            <a:off x="7176000" y="1409200"/>
            <a:ext cx="4257216" cy="4448175"/>
          </a:xfrm>
          <a:prstGeom prst="rect">
            <a:avLst/>
          </a:prstGeom>
        </p:spPr>
      </p:pic>
      <p:sp>
        <p:nvSpPr>
          <p:cNvPr id="6" name="Rectangle 5"/>
          <p:cNvSpPr/>
          <p:nvPr/>
        </p:nvSpPr>
        <p:spPr>
          <a:xfrm>
            <a:off x="482283" y="360427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474171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856000" y="549000"/>
            <a:ext cx="5040000" cy="584775"/>
          </a:xfrm>
          <a:prstGeom prst="rect">
            <a:avLst/>
          </a:prstGeom>
        </p:spPr>
        <p:txBody>
          <a:bodyPr wrap="square">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 of Replication</a:t>
            </a:r>
          </a:p>
        </p:txBody>
      </p:sp>
      <p:sp>
        <p:nvSpPr>
          <p:cNvPr id="4" name="Rectangle 3"/>
          <p:cNvSpPr/>
          <p:nvPr/>
        </p:nvSpPr>
        <p:spPr>
          <a:xfrm>
            <a:off x="2830256" y="1535787"/>
            <a:ext cx="8665744" cy="2677656"/>
          </a:xfrm>
          <a:prstGeom prst="rect">
            <a:avLst/>
          </a:prstGeom>
        </p:spPr>
        <p:txBody>
          <a:bodyPr wrap="square">
            <a:spAutoFit/>
          </a:bodyPr>
          <a:lstStyle/>
          <a:p>
            <a:pPr marL="457200" indent="-457200" fontAlgn="base">
              <a:buFont typeface="+mj-lt"/>
              <a:buAutoNum type="arabicPeriod"/>
            </a:pPr>
            <a:r>
              <a:rPr lang="en-US" sz="2400" dirty="0">
                <a:latin typeface="Times New Roman" panose="02020603050405020304" pitchFamily="18" charset="0"/>
                <a:cs typeface="Times New Roman" panose="02020603050405020304" pitchFamily="18" charset="0"/>
              </a:rPr>
              <a:t>High Availability of data disasters </a:t>
            </a:r>
            <a:r>
              <a:rPr lang="en-US" sz="2400" dirty="0" smtClean="0">
                <a:latin typeface="Times New Roman" panose="02020603050405020304" pitchFamily="18" charset="0"/>
                <a:cs typeface="Times New Roman" panose="02020603050405020304" pitchFamily="18" charset="0"/>
              </a:rPr>
              <a:t>recovery</a:t>
            </a:r>
          </a:p>
          <a:p>
            <a:pPr marL="457200" indent="-457200" fontAlgn="base">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fontAlgn="base">
              <a:buFont typeface="+mj-lt"/>
              <a:buAutoNum type="arabicPeriod"/>
            </a:pPr>
            <a:r>
              <a:rPr lang="en-US" sz="2400" dirty="0">
                <a:latin typeface="Times New Roman" panose="02020603050405020304" pitchFamily="18" charset="0"/>
                <a:cs typeface="Times New Roman" panose="02020603050405020304" pitchFamily="18" charset="0"/>
              </a:rPr>
              <a:t>No downtime for maintenance ( like backups index rebuilds and compaction</a:t>
            </a:r>
            <a:r>
              <a:rPr lang="en-US" sz="2400" dirty="0" smtClean="0">
                <a:latin typeface="Times New Roman" panose="02020603050405020304" pitchFamily="18" charset="0"/>
                <a:cs typeface="Times New Roman" panose="02020603050405020304" pitchFamily="18" charset="0"/>
              </a:rPr>
              <a:t>)</a:t>
            </a:r>
          </a:p>
          <a:p>
            <a:pPr marL="457200" indent="-457200" fontAlgn="base">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fontAlgn="base">
              <a:buFont typeface="+mj-lt"/>
              <a:buAutoNum type="arabicPeriod"/>
            </a:pPr>
            <a:r>
              <a:rPr lang="en-US" sz="2400" dirty="0">
                <a:latin typeface="Times New Roman" panose="02020603050405020304" pitchFamily="18" charset="0"/>
                <a:cs typeface="Times New Roman" panose="02020603050405020304" pitchFamily="18" charset="0"/>
              </a:rPr>
              <a:t>Read Scaling (Extra copies to read from)</a:t>
            </a:r>
          </a:p>
          <a:p>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482240" y="3469679"/>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1143030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856000" y="549000"/>
            <a:ext cx="504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 features of Replication</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2535096" y="1666240"/>
            <a:ext cx="8960904" cy="2862322"/>
          </a:xfrm>
          <a:prstGeom prst="rect">
            <a:avLst/>
          </a:prstGeom>
        </p:spPr>
        <p:txBody>
          <a:bodyPr wrap="square">
            <a:spAutoFit/>
          </a:bodyPr>
          <a:lstStyle/>
          <a:p>
            <a:pPr marL="457200" indent="-457200" algn="just" fontAlgn="base">
              <a:buFont typeface="+mj-lt"/>
              <a:buAutoNum type="arabicPeriod"/>
            </a:pPr>
            <a:r>
              <a:rPr lang="en-US" sz="2000" dirty="0">
                <a:latin typeface="Times New Roman" panose="02020603050405020304" pitchFamily="18" charset="0"/>
                <a:cs typeface="Times New Roman" panose="02020603050405020304" pitchFamily="18" charset="0"/>
              </a:rPr>
              <a:t>Replica sets are the clusters of N different nodes that maintain the same copy of the data set.</a:t>
            </a:r>
          </a:p>
          <a:p>
            <a:pPr marL="457200" indent="-457200" algn="just" fontAlgn="base">
              <a:buFont typeface="+mj-lt"/>
              <a:buAutoNum type="arabicPeriod"/>
            </a:pPr>
            <a:r>
              <a:rPr lang="en-US" sz="2000" dirty="0">
                <a:latin typeface="Times New Roman" panose="02020603050405020304" pitchFamily="18" charset="0"/>
                <a:cs typeface="Times New Roman" panose="02020603050405020304" pitchFamily="18" charset="0"/>
              </a:rPr>
              <a:t>The primary server receives all write operations and record all the changes to the data </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oplog</a:t>
            </a:r>
            <a:r>
              <a:rPr lang="en-US" sz="2000" dirty="0">
                <a:latin typeface="Times New Roman" panose="02020603050405020304" pitchFamily="18" charset="0"/>
                <a:cs typeface="Times New Roman" panose="02020603050405020304" pitchFamily="18" charset="0"/>
              </a:rPr>
              <a:t>.</a:t>
            </a:r>
          </a:p>
          <a:p>
            <a:pPr marL="457200" indent="-457200" algn="just" fontAlgn="base">
              <a:buFont typeface="+mj-lt"/>
              <a:buAutoNum type="arabicPeriod"/>
            </a:pPr>
            <a:r>
              <a:rPr lang="en-US" sz="2000" dirty="0">
                <a:latin typeface="Times New Roman" panose="02020603050405020304" pitchFamily="18" charset="0"/>
                <a:cs typeface="Times New Roman" panose="02020603050405020304" pitchFamily="18" charset="0"/>
              </a:rPr>
              <a:t>The secondary members then copy and apply these changes in an asynchronous process.</a:t>
            </a:r>
          </a:p>
          <a:p>
            <a:pPr marL="457200" indent="-457200" algn="just" fontAlgn="base">
              <a:buFont typeface="+mj-lt"/>
              <a:buAutoNum type="arabicPeriod"/>
            </a:pPr>
            <a:r>
              <a:rPr lang="en-US" sz="2000" dirty="0">
                <a:latin typeface="Times New Roman" panose="02020603050405020304" pitchFamily="18" charset="0"/>
                <a:cs typeface="Times New Roman" panose="02020603050405020304" pitchFamily="18" charset="0"/>
              </a:rPr>
              <a:t>All the secondary nodes are connected with the primary nodes. there is one heartbeat signal from the primary nodes. If the primary server goes down an eligible secondary will hold the new primary.</a:t>
            </a:r>
          </a:p>
        </p:txBody>
      </p:sp>
      <p:sp>
        <p:nvSpPr>
          <p:cNvPr id="6" name="Rectangle 5"/>
          <p:cNvSpPr/>
          <p:nvPr/>
        </p:nvSpPr>
        <p:spPr>
          <a:xfrm>
            <a:off x="2612225" y="4694674"/>
            <a:ext cx="8794142" cy="1323439"/>
          </a:xfrm>
          <a:prstGeom prst="rect">
            <a:avLst/>
          </a:prstGeom>
        </p:spPr>
        <p:txBody>
          <a:bodyPr wrap="square">
            <a:spAutoFit/>
          </a:bodyPr>
          <a:lstStyle/>
          <a:p>
            <a:pPr algn="just"/>
            <a:r>
              <a:rPr lang="en-US" sz="2000" dirty="0">
                <a:solidFill>
                  <a:schemeClr val="accent1">
                    <a:lumMod val="75000"/>
                  </a:schemeClr>
                </a:solidFill>
                <a:latin typeface="Times New Roman" panose="02020603050405020304" pitchFamily="18" charset="0"/>
                <a:cs typeface="Times New Roman" panose="02020603050405020304" pitchFamily="18" charset="0"/>
              </a:rPr>
              <a:t>Replication involves creating multiple copies of the same data across different servers to ensure high availability and fault tolerance. In contrast,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Sharding </a:t>
            </a:r>
            <a:r>
              <a:rPr lang="en-US" sz="2000" dirty="0">
                <a:solidFill>
                  <a:schemeClr val="accent1">
                    <a:lumMod val="75000"/>
                  </a:schemeClr>
                </a:solidFill>
                <a:latin typeface="Times New Roman" panose="02020603050405020304" pitchFamily="18" charset="0"/>
                <a:cs typeface="Times New Roman" panose="02020603050405020304" pitchFamily="18" charset="0"/>
              </a:rPr>
              <a:t>divides a dataset into smaller pieces and distributes them across multiple servers, enabling horizontal scaling and efficient management of large datasets.</a:t>
            </a: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Rectangle 2"/>
          <p:cNvSpPr/>
          <p:nvPr/>
        </p:nvSpPr>
        <p:spPr>
          <a:xfrm>
            <a:off x="453334" y="3551132"/>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24742370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445463" y="360"/>
            <a:ext cx="504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Master Slave Replication</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7218412" y="856355"/>
            <a:ext cx="4071679" cy="6370975"/>
          </a:xfrm>
          <a:prstGeom prst="rect">
            <a:avLst/>
          </a:prstGeom>
        </p:spPr>
        <p:txBody>
          <a:bodyPr wrap="square">
            <a:spAutoFit/>
          </a:bodyPr>
          <a:lstStyle/>
          <a:p>
            <a:pPr marL="457200" indent="-457200" fontAlgn="base">
              <a:buFont typeface="+mj-lt"/>
              <a:buAutoNum type="arabicPeriod"/>
            </a:pPr>
            <a:r>
              <a:rPr lang="en-US" sz="2400" dirty="0" smtClean="0">
                <a:latin typeface="Times New Roman" panose="02020603050405020304" pitchFamily="18" charset="0"/>
                <a:cs typeface="Times New Roman" panose="02020603050405020304" pitchFamily="18" charset="0"/>
              </a:rPr>
              <a:t>With master-slave </a:t>
            </a:r>
            <a:r>
              <a:rPr lang="en-US" sz="2400" dirty="0">
                <a:latin typeface="Times New Roman" panose="02020603050405020304" pitchFamily="18" charset="0"/>
                <a:cs typeface="Times New Roman" panose="02020603050405020304" pitchFamily="18" charset="0"/>
              </a:rPr>
              <a:t>distribution, you replicate data across  multiple nodes</a:t>
            </a:r>
          </a:p>
          <a:p>
            <a:pPr marL="457200" indent="-457200" algn="just" fontAlgn="base">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fontAlgn="base">
              <a:buFont typeface="+mj-lt"/>
              <a:buAutoNum type="arabicPeriod"/>
            </a:pPr>
            <a:r>
              <a:rPr lang="en-US" sz="2400" dirty="0">
                <a:latin typeface="Times New Roman" panose="02020603050405020304" pitchFamily="18" charset="0"/>
                <a:cs typeface="Times New Roman" panose="02020603050405020304" pitchFamily="18" charset="0"/>
              </a:rPr>
              <a:t>One node is designated as the master, or primary, and is the  authoritative source for the data, usually responsible for  processing any updates to that data</a:t>
            </a:r>
          </a:p>
          <a:p>
            <a:pPr marL="457200" indent="-457200" algn="just" fontAlgn="base">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fontAlgn="base">
              <a:buFont typeface="+mj-lt"/>
              <a:buAutoNum type="arabicPeriod"/>
            </a:pPr>
            <a:r>
              <a:rPr lang="en-US" sz="2400" dirty="0">
                <a:latin typeface="Times New Roman" panose="02020603050405020304" pitchFamily="18" charset="0"/>
                <a:cs typeface="Times New Roman" panose="02020603050405020304" pitchFamily="18" charset="0"/>
              </a:rPr>
              <a:t>The other nodes are slaves, or secondaries. A replication  process synchronizes the slaves with the master</a:t>
            </a:r>
          </a:p>
          <a:p>
            <a:pPr algn="just"/>
            <a:endParaRPr lang="en-US" sz="2400" dirty="0">
              <a:latin typeface="Times New Roman" panose="02020603050405020304" pitchFamily="18" charset="0"/>
              <a:cs typeface="Times New Roman" panose="02020603050405020304" pitchFamily="18" charset="0"/>
            </a:endParaRPr>
          </a:p>
        </p:txBody>
      </p:sp>
      <p:pic>
        <p:nvPicPr>
          <p:cNvPr id="10" name="object 4"/>
          <p:cNvPicPr/>
          <p:nvPr/>
        </p:nvPicPr>
        <p:blipFill>
          <a:blip r:embed="rId3" cstate="print"/>
          <a:stretch>
            <a:fillRect/>
          </a:stretch>
        </p:blipFill>
        <p:spPr>
          <a:xfrm>
            <a:off x="2590340" y="1052391"/>
            <a:ext cx="4628072" cy="5392426"/>
          </a:xfrm>
          <a:prstGeom prst="rect">
            <a:avLst/>
          </a:prstGeom>
        </p:spPr>
      </p:pic>
      <p:sp>
        <p:nvSpPr>
          <p:cNvPr id="3" name="Rectangle 2"/>
          <p:cNvSpPr/>
          <p:nvPr/>
        </p:nvSpPr>
        <p:spPr>
          <a:xfrm>
            <a:off x="501875" y="3541507"/>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15192055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504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Challenges</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2637859" y="1220842"/>
            <a:ext cx="8665744" cy="5448158"/>
          </a:xfrm>
          <a:prstGeom prst="rect">
            <a:avLst/>
          </a:prstGeom>
        </p:spPr>
        <p:txBody>
          <a:bodyPr wrap="square">
            <a:spAutoFit/>
          </a:bodyPr>
          <a:lstStyle/>
          <a:p>
            <a:pPr marL="354128" marR="157774" indent="-343188" algn="just" defTabSz="829178">
              <a:lnSpc>
                <a:spcPts val="2376"/>
              </a:lnSpc>
              <a:spcBef>
                <a:spcPts val="385"/>
              </a:spcBef>
              <a:buFontTx/>
              <a:buChar char="•"/>
              <a:tabLst>
                <a:tab pos="354128" algn="l"/>
                <a:tab pos="354704" algn="l"/>
              </a:tabLst>
            </a:pPr>
            <a:r>
              <a:rPr lang="en-US" sz="2400" spc="5" dirty="0">
                <a:solidFill>
                  <a:prstClr val="black"/>
                </a:solidFill>
                <a:latin typeface="Times New Roman"/>
                <a:cs typeface="Times New Roman"/>
              </a:rPr>
              <a:t>Master-slave </a:t>
            </a:r>
            <a:r>
              <a:rPr lang="en-US" sz="2400" spc="9" dirty="0">
                <a:solidFill>
                  <a:prstClr val="black"/>
                </a:solidFill>
                <a:latin typeface="Times New Roman"/>
                <a:cs typeface="Times New Roman"/>
              </a:rPr>
              <a:t>replication </a:t>
            </a:r>
            <a:r>
              <a:rPr lang="en-US" sz="2400" spc="5" dirty="0">
                <a:solidFill>
                  <a:prstClr val="black"/>
                </a:solidFill>
                <a:latin typeface="Times New Roman"/>
                <a:cs typeface="Times New Roman"/>
              </a:rPr>
              <a:t>is most </a:t>
            </a:r>
            <a:r>
              <a:rPr lang="en-US" sz="2400" spc="9" dirty="0">
                <a:solidFill>
                  <a:srgbClr val="FF0000"/>
                </a:solidFill>
                <a:latin typeface="Times New Roman"/>
                <a:cs typeface="Times New Roman"/>
              </a:rPr>
              <a:t>helpful </a:t>
            </a:r>
            <a:r>
              <a:rPr lang="en-US" sz="2400" spc="5" dirty="0">
                <a:solidFill>
                  <a:srgbClr val="FF0000"/>
                </a:solidFill>
                <a:latin typeface="Times New Roman"/>
                <a:cs typeface="Times New Roman"/>
              </a:rPr>
              <a:t>for scaling </a:t>
            </a:r>
            <a:r>
              <a:rPr lang="en-US" sz="2400" spc="14" dirty="0">
                <a:solidFill>
                  <a:srgbClr val="FF0000"/>
                </a:solidFill>
                <a:latin typeface="Times New Roman"/>
                <a:cs typeface="Times New Roman"/>
              </a:rPr>
              <a:t>when </a:t>
            </a:r>
            <a:r>
              <a:rPr lang="en-US" sz="2400" spc="9" dirty="0">
                <a:solidFill>
                  <a:srgbClr val="FF0000"/>
                </a:solidFill>
                <a:latin typeface="Times New Roman"/>
                <a:cs typeface="Times New Roman"/>
              </a:rPr>
              <a:t>you </a:t>
            </a:r>
            <a:r>
              <a:rPr lang="en-US" sz="2400" spc="14" dirty="0">
                <a:solidFill>
                  <a:srgbClr val="FF0000"/>
                </a:solidFill>
                <a:latin typeface="Times New Roman"/>
                <a:cs typeface="Times New Roman"/>
              </a:rPr>
              <a:t>have </a:t>
            </a:r>
            <a:r>
              <a:rPr lang="en-US" sz="2400" spc="9" dirty="0">
                <a:solidFill>
                  <a:srgbClr val="FF0000"/>
                </a:solidFill>
                <a:latin typeface="Times New Roman"/>
                <a:cs typeface="Times New Roman"/>
              </a:rPr>
              <a:t>a </a:t>
            </a:r>
            <a:r>
              <a:rPr lang="en-US" sz="2400" spc="-530" dirty="0">
                <a:solidFill>
                  <a:srgbClr val="FF0000"/>
                </a:solidFill>
                <a:latin typeface="Times New Roman"/>
                <a:cs typeface="Times New Roman"/>
              </a:rPr>
              <a:t> </a:t>
            </a:r>
            <a:r>
              <a:rPr lang="en-US" sz="2400" spc="9" dirty="0">
                <a:solidFill>
                  <a:srgbClr val="FF0000"/>
                </a:solidFill>
                <a:latin typeface="Times New Roman"/>
                <a:cs typeface="Times New Roman"/>
              </a:rPr>
              <a:t>read-intensive</a:t>
            </a:r>
            <a:r>
              <a:rPr lang="en-US" sz="2400" spc="-41" dirty="0">
                <a:solidFill>
                  <a:srgbClr val="FF0000"/>
                </a:solidFill>
                <a:latin typeface="Times New Roman"/>
                <a:cs typeface="Times New Roman"/>
              </a:rPr>
              <a:t> </a:t>
            </a:r>
            <a:r>
              <a:rPr lang="en-US" sz="2400" spc="5" dirty="0">
                <a:solidFill>
                  <a:srgbClr val="FF0000"/>
                </a:solidFill>
                <a:latin typeface="Times New Roman"/>
                <a:cs typeface="Times New Roman"/>
              </a:rPr>
              <a:t>dataset</a:t>
            </a:r>
            <a:r>
              <a:rPr lang="en-US" sz="2400" spc="5" dirty="0">
                <a:solidFill>
                  <a:prstClr val="black"/>
                </a:solidFill>
                <a:latin typeface="Times New Roman"/>
                <a:cs typeface="Times New Roman"/>
              </a:rPr>
              <a:t>,</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since</a:t>
            </a:r>
            <a:r>
              <a:rPr lang="en-US" sz="2400" dirty="0">
                <a:solidFill>
                  <a:prstClr val="black"/>
                </a:solidFill>
                <a:latin typeface="Times New Roman"/>
                <a:cs typeface="Times New Roman"/>
              </a:rPr>
              <a:t> </a:t>
            </a:r>
            <a:r>
              <a:rPr lang="en-US" sz="2400" spc="9" dirty="0">
                <a:solidFill>
                  <a:prstClr val="black"/>
                </a:solidFill>
                <a:latin typeface="Times New Roman"/>
                <a:cs typeface="Times New Roman"/>
              </a:rPr>
              <a:t>read</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accesses</a:t>
            </a:r>
            <a:r>
              <a:rPr lang="en-US" sz="2400" spc="-9" dirty="0">
                <a:solidFill>
                  <a:prstClr val="black"/>
                </a:solidFill>
                <a:latin typeface="Times New Roman"/>
                <a:cs typeface="Times New Roman"/>
              </a:rPr>
              <a:t> </a:t>
            </a:r>
            <a:r>
              <a:rPr lang="en-US" sz="2400" spc="9" dirty="0">
                <a:solidFill>
                  <a:prstClr val="black"/>
                </a:solidFill>
                <a:latin typeface="Times New Roman"/>
                <a:cs typeface="Times New Roman"/>
              </a:rPr>
              <a:t>can</a:t>
            </a:r>
            <a:r>
              <a:rPr lang="en-US" sz="2400" spc="-9" dirty="0">
                <a:solidFill>
                  <a:prstClr val="black"/>
                </a:solidFill>
                <a:latin typeface="Times New Roman"/>
                <a:cs typeface="Times New Roman"/>
              </a:rPr>
              <a:t> </a:t>
            </a:r>
            <a:r>
              <a:rPr lang="en-US" sz="2400" spc="14" dirty="0">
                <a:solidFill>
                  <a:prstClr val="black"/>
                </a:solidFill>
                <a:latin typeface="Times New Roman"/>
                <a:cs typeface="Times New Roman"/>
              </a:rPr>
              <a:t>be</a:t>
            </a:r>
            <a:r>
              <a:rPr lang="en-US" sz="2400" dirty="0">
                <a:solidFill>
                  <a:prstClr val="black"/>
                </a:solidFill>
                <a:latin typeface="Times New Roman"/>
                <a:cs typeface="Times New Roman"/>
              </a:rPr>
              <a:t> </a:t>
            </a:r>
            <a:r>
              <a:rPr lang="en-US" sz="2400" spc="14" dirty="0">
                <a:solidFill>
                  <a:prstClr val="black"/>
                </a:solidFill>
                <a:latin typeface="Times New Roman"/>
                <a:cs typeface="Times New Roman"/>
              </a:rPr>
              <a:t>on any</a:t>
            </a:r>
            <a:r>
              <a:rPr lang="en-US" sz="2400" spc="-14" dirty="0">
                <a:solidFill>
                  <a:prstClr val="black"/>
                </a:solidFill>
                <a:latin typeface="Times New Roman"/>
                <a:cs typeface="Times New Roman"/>
              </a:rPr>
              <a:t> </a:t>
            </a:r>
            <a:r>
              <a:rPr lang="en-US" sz="2400" spc="14" dirty="0">
                <a:solidFill>
                  <a:prstClr val="black"/>
                </a:solidFill>
                <a:latin typeface="Times New Roman"/>
                <a:cs typeface="Times New Roman"/>
              </a:rPr>
              <a:t>node,</a:t>
            </a:r>
            <a:r>
              <a:rPr lang="en-US" sz="2400" spc="-23" dirty="0">
                <a:solidFill>
                  <a:prstClr val="black"/>
                </a:solidFill>
                <a:latin typeface="Times New Roman"/>
                <a:cs typeface="Times New Roman"/>
              </a:rPr>
              <a:t> </a:t>
            </a:r>
            <a:r>
              <a:rPr lang="en-US" sz="2400" spc="14" dirty="0">
                <a:solidFill>
                  <a:prstClr val="black"/>
                </a:solidFill>
                <a:latin typeface="Times New Roman"/>
                <a:cs typeface="Times New Roman"/>
              </a:rPr>
              <a:t>but</a:t>
            </a:r>
            <a:r>
              <a:rPr lang="en-US" sz="2400" dirty="0">
                <a:solidFill>
                  <a:prstClr val="black"/>
                </a:solidFill>
                <a:latin typeface="Times New Roman"/>
                <a:cs typeface="Times New Roman"/>
              </a:rPr>
              <a:t> it </a:t>
            </a:r>
            <a:r>
              <a:rPr lang="en-US" sz="2400" spc="-530" dirty="0">
                <a:solidFill>
                  <a:prstClr val="black"/>
                </a:solidFill>
                <a:latin typeface="Times New Roman"/>
                <a:cs typeface="Times New Roman"/>
              </a:rPr>
              <a:t> </a:t>
            </a:r>
            <a:r>
              <a:rPr lang="en-US" sz="2400" spc="-5" dirty="0">
                <a:solidFill>
                  <a:prstClr val="black"/>
                </a:solidFill>
                <a:latin typeface="Times New Roman"/>
                <a:cs typeface="Times New Roman"/>
              </a:rPr>
              <a:t>isn’t</a:t>
            </a:r>
            <a:r>
              <a:rPr lang="en-US" sz="2400" dirty="0">
                <a:solidFill>
                  <a:prstClr val="black"/>
                </a:solidFill>
                <a:latin typeface="Times New Roman"/>
                <a:cs typeface="Times New Roman"/>
              </a:rPr>
              <a:t> </a:t>
            </a:r>
            <a:r>
              <a:rPr lang="en-US" sz="2400" spc="9" dirty="0">
                <a:solidFill>
                  <a:prstClr val="black"/>
                </a:solidFill>
                <a:latin typeface="Times New Roman"/>
                <a:cs typeface="Times New Roman"/>
              </a:rPr>
              <a:t>such</a:t>
            </a:r>
            <a:r>
              <a:rPr lang="en-US" sz="2400" spc="14" dirty="0">
                <a:solidFill>
                  <a:prstClr val="black"/>
                </a:solidFill>
                <a:latin typeface="Times New Roman"/>
                <a:cs typeface="Times New Roman"/>
              </a:rPr>
              <a:t> </a:t>
            </a:r>
            <a:r>
              <a:rPr lang="en-US" sz="2400" spc="9" dirty="0">
                <a:solidFill>
                  <a:prstClr val="black"/>
                </a:solidFill>
                <a:latin typeface="Times New Roman"/>
                <a:cs typeface="Times New Roman"/>
              </a:rPr>
              <a:t>a</a:t>
            </a:r>
            <a:r>
              <a:rPr lang="en-US" sz="2400" spc="5" dirty="0">
                <a:solidFill>
                  <a:prstClr val="black"/>
                </a:solidFill>
                <a:latin typeface="Times New Roman"/>
                <a:cs typeface="Times New Roman"/>
              </a:rPr>
              <a:t> </a:t>
            </a:r>
            <a:r>
              <a:rPr lang="en-US" sz="2400" spc="14" dirty="0">
                <a:solidFill>
                  <a:prstClr val="black"/>
                </a:solidFill>
                <a:latin typeface="Times New Roman"/>
                <a:cs typeface="Times New Roman"/>
              </a:rPr>
              <a:t>good</a:t>
            </a:r>
            <a:r>
              <a:rPr lang="en-US" sz="2400" spc="-32" dirty="0">
                <a:solidFill>
                  <a:prstClr val="black"/>
                </a:solidFill>
                <a:latin typeface="Times New Roman"/>
                <a:cs typeface="Times New Roman"/>
              </a:rPr>
              <a:t> </a:t>
            </a:r>
            <a:r>
              <a:rPr lang="en-US" sz="2400" spc="5" dirty="0">
                <a:solidFill>
                  <a:prstClr val="black"/>
                </a:solidFill>
                <a:latin typeface="Times New Roman"/>
                <a:cs typeface="Times New Roman"/>
              </a:rPr>
              <a:t>scheme for</a:t>
            </a:r>
            <a:r>
              <a:rPr lang="en-US" sz="2400" spc="36" dirty="0">
                <a:solidFill>
                  <a:prstClr val="black"/>
                </a:solidFill>
                <a:latin typeface="Times New Roman"/>
                <a:cs typeface="Times New Roman"/>
              </a:rPr>
              <a:t> </a:t>
            </a:r>
            <a:r>
              <a:rPr lang="en-US" sz="2400" spc="5" dirty="0">
                <a:solidFill>
                  <a:prstClr val="black"/>
                </a:solidFill>
                <a:latin typeface="Times New Roman"/>
                <a:cs typeface="Times New Roman"/>
              </a:rPr>
              <a:t>datasets</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with</a:t>
            </a:r>
            <a:r>
              <a:rPr lang="en-US" sz="2400" spc="14" dirty="0">
                <a:solidFill>
                  <a:prstClr val="black"/>
                </a:solidFill>
                <a:latin typeface="Times New Roman"/>
                <a:cs typeface="Times New Roman"/>
              </a:rPr>
              <a:t> </a:t>
            </a:r>
            <a:r>
              <a:rPr lang="en-US" sz="2400" spc="14" dirty="0">
                <a:solidFill>
                  <a:srgbClr val="FF0000"/>
                </a:solidFill>
                <a:latin typeface="Times New Roman"/>
                <a:cs typeface="Times New Roman"/>
              </a:rPr>
              <a:t>heavy</a:t>
            </a:r>
            <a:r>
              <a:rPr lang="en-US" sz="2400" spc="-9" dirty="0">
                <a:solidFill>
                  <a:srgbClr val="FF0000"/>
                </a:solidFill>
                <a:latin typeface="Times New Roman"/>
                <a:cs typeface="Times New Roman"/>
              </a:rPr>
              <a:t> </a:t>
            </a:r>
            <a:r>
              <a:rPr lang="en-US" sz="2400" spc="5" dirty="0">
                <a:solidFill>
                  <a:srgbClr val="FF0000"/>
                </a:solidFill>
                <a:latin typeface="Times New Roman"/>
                <a:cs typeface="Times New Roman"/>
              </a:rPr>
              <a:t>write</a:t>
            </a:r>
            <a:r>
              <a:rPr lang="en-US" sz="2400" spc="9" dirty="0">
                <a:solidFill>
                  <a:srgbClr val="FF0000"/>
                </a:solidFill>
                <a:latin typeface="Times New Roman"/>
                <a:cs typeface="Times New Roman"/>
              </a:rPr>
              <a:t> </a:t>
            </a:r>
            <a:r>
              <a:rPr lang="en-US" sz="2400" spc="-5" dirty="0">
                <a:solidFill>
                  <a:srgbClr val="FF0000"/>
                </a:solidFill>
                <a:latin typeface="Times New Roman"/>
                <a:cs typeface="Times New Roman"/>
              </a:rPr>
              <a:t>traffic</a:t>
            </a:r>
            <a:r>
              <a:rPr lang="en-US" sz="2400" spc="-5" dirty="0">
                <a:solidFill>
                  <a:prstClr val="black"/>
                </a:solidFill>
                <a:latin typeface="Times New Roman"/>
                <a:cs typeface="Times New Roman"/>
              </a:rPr>
              <a:t>,</a:t>
            </a:r>
            <a:r>
              <a:rPr lang="en-US" sz="2400" spc="41" dirty="0">
                <a:solidFill>
                  <a:prstClr val="black"/>
                </a:solidFill>
                <a:latin typeface="Times New Roman"/>
                <a:cs typeface="Times New Roman"/>
              </a:rPr>
              <a:t> </a:t>
            </a:r>
            <a:r>
              <a:rPr lang="en-US" sz="2400" spc="5" dirty="0">
                <a:solidFill>
                  <a:prstClr val="black"/>
                </a:solidFill>
                <a:latin typeface="Times New Roman"/>
                <a:cs typeface="Times New Roman"/>
              </a:rPr>
              <a:t>since </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all writes must </a:t>
            </a:r>
            <a:r>
              <a:rPr lang="en-US" sz="2400" spc="14" dirty="0">
                <a:solidFill>
                  <a:prstClr val="black"/>
                </a:solidFill>
                <a:latin typeface="Times New Roman"/>
                <a:cs typeface="Times New Roman"/>
              </a:rPr>
              <a:t>be </a:t>
            </a:r>
            <a:r>
              <a:rPr lang="en-US" sz="2400" spc="9" dirty="0">
                <a:solidFill>
                  <a:prstClr val="black"/>
                </a:solidFill>
                <a:latin typeface="Times New Roman"/>
                <a:cs typeface="Times New Roman"/>
              </a:rPr>
              <a:t>routed </a:t>
            </a:r>
            <a:r>
              <a:rPr lang="en-US" sz="2400" spc="5" dirty="0">
                <a:solidFill>
                  <a:prstClr val="black"/>
                </a:solidFill>
                <a:latin typeface="Times New Roman"/>
                <a:cs typeface="Times New Roman"/>
              </a:rPr>
              <a:t>to </a:t>
            </a:r>
            <a:r>
              <a:rPr lang="en-US" sz="2400" spc="9" dirty="0">
                <a:solidFill>
                  <a:prstClr val="black"/>
                </a:solidFill>
                <a:latin typeface="Times New Roman"/>
                <a:cs typeface="Times New Roman"/>
              </a:rPr>
              <a:t>the </a:t>
            </a:r>
            <a:r>
              <a:rPr lang="en-US" sz="2400" spc="5" dirty="0">
                <a:solidFill>
                  <a:prstClr val="black"/>
                </a:solidFill>
                <a:latin typeface="Times New Roman"/>
                <a:cs typeface="Times New Roman"/>
              </a:rPr>
              <a:t>master </a:t>
            </a:r>
            <a:r>
              <a:rPr lang="en-US" sz="2400" spc="14" dirty="0">
                <a:solidFill>
                  <a:prstClr val="black"/>
                </a:solidFill>
                <a:latin typeface="Times New Roman"/>
                <a:cs typeface="Times New Roman"/>
              </a:rPr>
              <a:t>and </a:t>
            </a:r>
            <a:r>
              <a:rPr lang="en-US" sz="2400" spc="9" dirty="0">
                <a:solidFill>
                  <a:prstClr val="black"/>
                </a:solidFill>
                <a:latin typeface="Times New Roman"/>
                <a:cs typeface="Times New Roman"/>
              </a:rPr>
              <a:t>than propagated </a:t>
            </a:r>
            <a:r>
              <a:rPr lang="en-US" sz="2400" spc="5" dirty="0">
                <a:solidFill>
                  <a:prstClr val="black"/>
                </a:solidFill>
                <a:latin typeface="Times New Roman"/>
                <a:cs typeface="Times New Roman"/>
              </a:rPr>
              <a:t>to </a:t>
            </a:r>
            <a:r>
              <a:rPr lang="en-US" sz="2400" spc="9" dirty="0">
                <a:solidFill>
                  <a:prstClr val="black"/>
                </a:solidFill>
                <a:latin typeface="Times New Roman"/>
                <a:cs typeface="Times New Roman"/>
              </a:rPr>
              <a:t>the </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slaves.</a:t>
            </a:r>
            <a:endParaRPr lang="en-US" sz="2400" dirty="0">
              <a:solidFill>
                <a:prstClr val="black"/>
              </a:solidFill>
              <a:latin typeface="Times New Roman"/>
              <a:cs typeface="Times New Roman"/>
            </a:endParaRPr>
          </a:p>
          <a:p>
            <a:pPr marL="354128" marR="198657" indent="-343188" algn="just" defTabSz="829178">
              <a:lnSpc>
                <a:spcPts val="2376"/>
              </a:lnSpc>
              <a:spcBef>
                <a:spcPts val="526"/>
              </a:spcBef>
              <a:buFontTx/>
              <a:buChar char="•"/>
              <a:tabLst>
                <a:tab pos="354128" algn="l"/>
                <a:tab pos="354704" algn="l"/>
              </a:tabLst>
            </a:pPr>
            <a:r>
              <a:rPr lang="en-US" sz="2400" spc="5" dirty="0">
                <a:solidFill>
                  <a:prstClr val="black"/>
                </a:solidFill>
                <a:latin typeface="Times New Roman"/>
                <a:cs typeface="Times New Roman"/>
              </a:rPr>
              <a:t>Also, </a:t>
            </a:r>
            <a:r>
              <a:rPr lang="en-US" sz="2400" spc="9" dirty="0">
                <a:solidFill>
                  <a:prstClr val="black"/>
                </a:solidFill>
                <a:latin typeface="Times New Roman"/>
                <a:cs typeface="Times New Roman"/>
              </a:rPr>
              <a:t>should the </a:t>
            </a:r>
            <a:r>
              <a:rPr lang="en-US" sz="2400" spc="5" dirty="0">
                <a:solidFill>
                  <a:prstClr val="black"/>
                </a:solidFill>
                <a:latin typeface="Times New Roman"/>
                <a:cs typeface="Times New Roman"/>
              </a:rPr>
              <a:t>master </a:t>
            </a:r>
            <a:r>
              <a:rPr lang="en-US" sz="2400" dirty="0">
                <a:solidFill>
                  <a:prstClr val="black"/>
                </a:solidFill>
                <a:latin typeface="Times New Roman"/>
                <a:cs typeface="Times New Roman"/>
              </a:rPr>
              <a:t>fail, </a:t>
            </a:r>
            <a:r>
              <a:rPr lang="en-US" sz="2400" spc="9" dirty="0">
                <a:solidFill>
                  <a:prstClr val="black"/>
                </a:solidFill>
                <a:latin typeface="Times New Roman"/>
                <a:cs typeface="Times New Roman"/>
              </a:rPr>
              <a:t>the </a:t>
            </a:r>
            <a:r>
              <a:rPr lang="en-US" sz="2400" spc="5" dirty="0">
                <a:solidFill>
                  <a:prstClr val="black"/>
                </a:solidFill>
                <a:latin typeface="Times New Roman"/>
                <a:cs typeface="Times New Roman"/>
              </a:rPr>
              <a:t>slaves </a:t>
            </a:r>
            <a:r>
              <a:rPr lang="en-US" sz="2400" spc="9" dirty="0">
                <a:solidFill>
                  <a:prstClr val="black"/>
                </a:solidFill>
                <a:latin typeface="Times New Roman"/>
                <a:cs typeface="Times New Roman"/>
              </a:rPr>
              <a:t>can </a:t>
            </a:r>
            <a:r>
              <a:rPr lang="en-US" sz="2400" dirty="0">
                <a:solidFill>
                  <a:prstClr val="black"/>
                </a:solidFill>
                <a:latin typeface="Times New Roman"/>
                <a:cs typeface="Times New Roman"/>
              </a:rPr>
              <a:t>still </a:t>
            </a:r>
            <a:r>
              <a:rPr lang="en-US" sz="2400" spc="14" dirty="0">
                <a:solidFill>
                  <a:prstClr val="black"/>
                </a:solidFill>
                <a:latin typeface="Times New Roman"/>
                <a:cs typeface="Times New Roman"/>
              </a:rPr>
              <a:t>handle </a:t>
            </a:r>
            <a:r>
              <a:rPr lang="en-US" sz="2400" spc="9" dirty="0">
                <a:solidFill>
                  <a:prstClr val="black"/>
                </a:solidFill>
                <a:latin typeface="Times New Roman"/>
                <a:cs typeface="Times New Roman"/>
              </a:rPr>
              <a:t>read requests </a:t>
            </a:r>
            <a:r>
              <a:rPr lang="en-US" sz="2400" spc="-530" dirty="0">
                <a:solidFill>
                  <a:prstClr val="black"/>
                </a:solidFill>
                <a:latin typeface="Times New Roman"/>
                <a:cs typeface="Times New Roman"/>
              </a:rPr>
              <a:t> </a:t>
            </a:r>
            <a:r>
              <a:rPr lang="en-US" sz="2400" spc="9" dirty="0">
                <a:solidFill>
                  <a:prstClr val="black"/>
                </a:solidFill>
                <a:latin typeface="Times New Roman"/>
                <a:cs typeface="Times New Roman"/>
              </a:rPr>
              <a:t>(</a:t>
            </a:r>
            <a:r>
              <a:rPr lang="en-US" sz="2400" spc="9" dirty="0">
                <a:solidFill>
                  <a:srgbClr val="FF0000"/>
                </a:solidFill>
                <a:latin typeface="Times New Roman"/>
                <a:cs typeface="Times New Roman"/>
              </a:rPr>
              <a:t>read</a:t>
            </a:r>
            <a:r>
              <a:rPr lang="en-US" sz="2400" spc="-18" dirty="0">
                <a:solidFill>
                  <a:srgbClr val="FF0000"/>
                </a:solidFill>
                <a:latin typeface="Times New Roman"/>
                <a:cs typeface="Times New Roman"/>
              </a:rPr>
              <a:t> </a:t>
            </a:r>
            <a:r>
              <a:rPr lang="en-US" sz="2400" spc="5" dirty="0">
                <a:solidFill>
                  <a:srgbClr val="FF0000"/>
                </a:solidFill>
                <a:latin typeface="Times New Roman"/>
                <a:cs typeface="Times New Roman"/>
              </a:rPr>
              <a:t>resilience</a:t>
            </a:r>
            <a:r>
              <a:rPr lang="en-US" sz="2400" spc="5" dirty="0">
                <a:solidFill>
                  <a:prstClr val="black"/>
                </a:solidFill>
                <a:latin typeface="Times New Roman"/>
                <a:cs typeface="Times New Roman"/>
              </a:rPr>
              <a:t>)</a:t>
            </a:r>
            <a:endParaRPr lang="en-US" sz="2400" dirty="0">
              <a:solidFill>
                <a:prstClr val="black"/>
              </a:solidFill>
              <a:latin typeface="Times New Roman"/>
              <a:cs typeface="Times New Roman"/>
            </a:endParaRPr>
          </a:p>
          <a:p>
            <a:pPr marL="354128" marR="4607" indent="-343188" algn="just" defTabSz="829178">
              <a:lnSpc>
                <a:spcPts val="2376"/>
              </a:lnSpc>
              <a:spcBef>
                <a:spcPts val="540"/>
              </a:spcBef>
              <a:buFontTx/>
              <a:buChar char="•"/>
              <a:tabLst>
                <a:tab pos="354128" algn="l"/>
                <a:tab pos="354704" algn="l"/>
              </a:tabLst>
            </a:pPr>
            <a:r>
              <a:rPr lang="en-US" sz="2400" spc="14" dirty="0">
                <a:solidFill>
                  <a:prstClr val="black"/>
                </a:solidFill>
                <a:latin typeface="Times New Roman"/>
                <a:cs typeface="Times New Roman"/>
              </a:rPr>
              <a:t>The </a:t>
            </a:r>
            <a:r>
              <a:rPr lang="en-US" sz="2400" spc="5" dirty="0">
                <a:solidFill>
                  <a:srgbClr val="3265FF"/>
                </a:solidFill>
                <a:latin typeface="Times New Roman"/>
                <a:cs typeface="Times New Roman"/>
              </a:rPr>
              <a:t>failure </a:t>
            </a:r>
            <a:r>
              <a:rPr lang="en-US" sz="2400" spc="14" dirty="0">
                <a:solidFill>
                  <a:srgbClr val="3265FF"/>
                </a:solidFill>
                <a:latin typeface="Times New Roman"/>
                <a:cs typeface="Times New Roman"/>
              </a:rPr>
              <a:t>of </a:t>
            </a:r>
            <a:r>
              <a:rPr lang="en-US" sz="2400" spc="9" dirty="0">
                <a:solidFill>
                  <a:srgbClr val="3265FF"/>
                </a:solidFill>
                <a:latin typeface="Times New Roman"/>
                <a:cs typeface="Times New Roman"/>
              </a:rPr>
              <a:t>the </a:t>
            </a:r>
            <a:r>
              <a:rPr lang="en-US" sz="2400" spc="5" dirty="0">
                <a:solidFill>
                  <a:srgbClr val="3265FF"/>
                </a:solidFill>
                <a:latin typeface="Times New Roman"/>
                <a:cs typeface="Times New Roman"/>
              </a:rPr>
              <a:t>master </a:t>
            </a:r>
            <a:r>
              <a:rPr lang="en-US" sz="2400" spc="14" dirty="0">
                <a:solidFill>
                  <a:prstClr val="black"/>
                </a:solidFill>
                <a:latin typeface="Times New Roman"/>
                <a:cs typeface="Times New Roman"/>
              </a:rPr>
              <a:t>however </a:t>
            </a:r>
            <a:r>
              <a:rPr lang="en-US" sz="2400" spc="5" dirty="0">
                <a:solidFill>
                  <a:srgbClr val="3265FF"/>
                </a:solidFill>
                <a:latin typeface="Times New Roman"/>
                <a:cs typeface="Times New Roman"/>
              </a:rPr>
              <a:t>eliminates </a:t>
            </a:r>
            <a:r>
              <a:rPr lang="en-US" sz="2400" spc="9" dirty="0">
                <a:solidFill>
                  <a:srgbClr val="3265FF"/>
                </a:solidFill>
                <a:latin typeface="Times New Roman"/>
                <a:cs typeface="Times New Roman"/>
              </a:rPr>
              <a:t>the </a:t>
            </a:r>
            <a:r>
              <a:rPr lang="en-US" sz="2400" spc="5" dirty="0">
                <a:solidFill>
                  <a:srgbClr val="3265FF"/>
                </a:solidFill>
                <a:latin typeface="Times New Roman"/>
                <a:cs typeface="Times New Roman"/>
              </a:rPr>
              <a:t>ability to </a:t>
            </a:r>
            <a:r>
              <a:rPr lang="en-US" sz="2400" spc="14" dirty="0">
                <a:solidFill>
                  <a:srgbClr val="3265FF"/>
                </a:solidFill>
                <a:latin typeface="Times New Roman"/>
                <a:cs typeface="Times New Roman"/>
              </a:rPr>
              <a:t>handle </a:t>
            </a:r>
            <a:r>
              <a:rPr lang="en-US" sz="2400" spc="18" dirty="0">
                <a:solidFill>
                  <a:srgbClr val="3265FF"/>
                </a:solidFill>
                <a:latin typeface="Times New Roman"/>
                <a:cs typeface="Times New Roman"/>
              </a:rPr>
              <a:t> </a:t>
            </a:r>
            <a:r>
              <a:rPr lang="en-US" sz="2400" spc="5" dirty="0">
                <a:solidFill>
                  <a:srgbClr val="3265FF"/>
                </a:solidFill>
                <a:latin typeface="Times New Roman"/>
                <a:cs typeface="Times New Roman"/>
              </a:rPr>
              <a:t>writes </a:t>
            </a:r>
            <a:r>
              <a:rPr lang="en-US" sz="2400" spc="9" dirty="0">
                <a:solidFill>
                  <a:prstClr val="black"/>
                </a:solidFill>
                <a:latin typeface="Times New Roman"/>
                <a:cs typeface="Times New Roman"/>
              </a:rPr>
              <a:t>until </a:t>
            </a:r>
            <a:r>
              <a:rPr lang="en-US" sz="2400" spc="5" dirty="0">
                <a:solidFill>
                  <a:prstClr val="black"/>
                </a:solidFill>
                <a:latin typeface="Times New Roman"/>
                <a:cs typeface="Times New Roman"/>
              </a:rPr>
              <a:t>either </a:t>
            </a:r>
            <a:r>
              <a:rPr lang="en-US" sz="2400" spc="9" dirty="0">
                <a:solidFill>
                  <a:prstClr val="black"/>
                </a:solidFill>
                <a:latin typeface="Times New Roman"/>
                <a:cs typeface="Times New Roman"/>
              </a:rPr>
              <a:t>the </a:t>
            </a:r>
            <a:r>
              <a:rPr lang="en-US" sz="2400" spc="5" dirty="0">
                <a:solidFill>
                  <a:prstClr val="black"/>
                </a:solidFill>
                <a:latin typeface="Times New Roman"/>
                <a:cs typeface="Times New Roman"/>
              </a:rPr>
              <a:t>master is </a:t>
            </a:r>
            <a:r>
              <a:rPr lang="en-US" sz="2400" spc="9" dirty="0">
                <a:solidFill>
                  <a:prstClr val="black"/>
                </a:solidFill>
                <a:latin typeface="Times New Roman"/>
                <a:cs typeface="Times New Roman"/>
              </a:rPr>
              <a:t>restored </a:t>
            </a:r>
            <a:r>
              <a:rPr lang="en-US" sz="2400" spc="14" dirty="0">
                <a:solidFill>
                  <a:prstClr val="black"/>
                </a:solidFill>
                <a:latin typeface="Times New Roman"/>
                <a:cs typeface="Times New Roman"/>
              </a:rPr>
              <a:t>or </a:t>
            </a:r>
            <a:r>
              <a:rPr lang="en-US" sz="2400" spc="9" dirty="0">
                <a:solidFill>
                  <a:prstClr val="black"/>
                </a:solidFill>
                <a:latin typeface="Times New Roman"/>
                <a:cs typeface="Times New Roman"/>
              </a:rPr>
              <a:t>a </a:t>
            </a:r>
            <a:r>
              <a:rPr lang="en-US" sz="2400" spc="14" dirty="0">
                <a:solidFill>
                  <a:prstClr val="black"/>
                </a:solidFill>
                <a:latin typeface="Times New Roman"/>
                <a:cs typeface="Times New Roman"/>
              </a:rPr>
              <a:t>new </a:t>
            </a:r>
            <a:r>
              <a:rPr lang="en-US" sz="2400" spc="5" dirty="0">
                <a:solidFill>
                  <a:prstClr val="black"/>
                </a:solidFill>
                <a:latin typeface="Times New Roman"/>
                <a:cs typeface="Times New Roman"/>
              </a:rPr>
              <a:t>master is </a:t>
            </a:r>
            <a:r>
              <a:rPr lang="en-US" sz="2400" spc="9" dirty="0">
                <a:solidFill>
                  <a:prstClr val="black"/>
                </a:solidFill>
                <a:latin typeface="Times New Roman"/>
                <a:cs typeface="Times New Roman"/>
              </a:rPr>
              <a:t>appointed. </a:t>
            </a:r>
            <a:r>
              <a:rPr lang="en-US" sz="2400" spc="-530" dirty="0">
                <a:solidFill>
                  <a:prstClr val="black"/>
                </a:solidFill>
                <a:latin typeface="Times New Roman"/>
                <a:cs typeface="Times New Roman"/>
              </a:rPr>
              <a:t> </a:t>
            </a:r>
            <a:r>
              <a:rPr lang="en-US" sz="2400" spc="9" dirty="0">
                <a:solidFill>
                  <a:prstClr val="black"/>
                </a:solidFill>
                <a:latin typeface="Times New Roman"/>
                <a:cs typeface="Times New Roman"/>
              </a:rPr>
              <a:t>Having </a:t>
            </a:r>
            <a:r>
              <a:rPr lang="en-US" sz="2400" spc="5" dirty="0">
                <a:solidFill>
                  <a:prstClr val="black"/>
                </a:solidFill>
                <a:latin typeface="Times New Roman"/>
                <a:cs typeface="Times New Roman"/>
              </a:rPr>
              <a:t>slaves </a:t>
            </a:r>
            <a:r>
              <a:rPr lang="en-US" sz="2400" spc="9" dirty="0">
                <a:solidFill>
                  <a:prstClr val="black"/>
                </a:solidFill>
                <a:latin typeface="Times New Roman"/>
                <a:cs typeface="Times New Roman"/>
              </a:rPr>
              <a:t>as </a:t>
            </a:r>
            <a:r>
              <a:rPr lang="en-US" sz="2400" spc="5" dirty="0">
                <a:solidFill>
                  <a:prstClr val="black"/>
                </a:solidFill>
                <a:latin typeface="Times New Roman"/>
                <a:cs typeface="Times New Roman"/>
              </a:rPr>
              <a:t>replicates </a:t>
            </a:r>
            <a:r>
              <a:rPr lang="en-US" sz="2400" spc="14" dirty="0">
                <a:solidFill>
                  <a:prstClr val="black"/>
                </a:solidFill>
                <a:latin typeface="Times New Roman"/>
                <a:cs typeface="Times New Roman"/>
              </a:rPr>
              <a:t>of </a:t>
            </a:r>
            <a:r>
              <a:rPr lang="en-US" sz="2400" spc="9" dirty="0">
                <a:solidFill>
                  <a:prstClr val="black"/>
                </a:solidFill>
                <a:latin typeface="Times New Roman"/>
                <a:cs typeface="Times New Roman"/>
              </a:rPr>
              <a:t>the </a:t>
            </a:r>
            <a:r>
              <a:rPr lang="en-US" sz="2400" spc="5" dirty="0">
                <a:solidFill>
                  <a:prstClr val="black"/>
                </a:solidFill>
                <a:latin typeface="Times New Roman"/>
                <a:cs typeface="Times New Roman"/>
              </a:rPr>
              <a:t>master </a:t>
            </a:r>
            <a:r>
              <a:rPr lang="en-US" sz="2400" spc="14" dirty="0">
                <a:solidFill>
                  <a:prstClr val="black"/>
                </a:solidFill>
                <a:latin typeface="Times New Roman"/>
                <a:cs typeface="Times New Roman"/>
              </a:rPr>
              <a:t>does </a:t>
            </a:r>
            <a:r>
              <a:rPr lang="en-US" sz="2400" spc="9" dirty="0">
                <a:solidFill>
                  <a:prstClr val="black"/>
                </a:solidFill>
                <a:latin typeface="Times New Roman"/>
                <a:cs typeface="Times New Roman"/>
              </a:rPr>
              <a:t>speed </a:t>
            </a:r>
            <a:r>
              <a:rPr lang="en-US" sz="2400" spc="14" dirty="0">
                <a:solidFill>
                  <a:prstClr val="black"/>
                </a:solidFill>
                <a:latin typeface="Times New Roman"/>
                <a:cs typeface="Times New Roman"/>
              </a:rPr>
              <a:t>up </a:t>
            </a:r>
            <a:r>
              <a:rPr lang="en-US" sz="2400" spc="9" dirty="0">
                <a:solidFill>
                  <a:prstClr val="black"/>
                </a:solidFill>
                <a:latin typeface="Times New Roman"/>
                <a:cs typeface="Times New Roman"/>
              </a:rPr>
              <a:t>recovery </a:t>
            </a:r>
            <a:r>
              <a:rPr lang="en-US" sz="2400" dirty="0">
                <a:solidFill>
                  <a:prstClr val="black"/>
                </a:solidFill>
                <a:latin typeface="Times New Roman"/>
                <a:cs typeface="Times New Roman"/>
              </a:rPr>
              <a:t>after </a:t>
            </a:r>
            <a:r>
              <a:rPr lang="en-US" sz="2400" spc="-530" dirty="0">
                <a:solidFill>
                  <a:prstClr val="black"/>
                </a:solidFill>
                <a:latin typeface="Times New Roman"/>
                <a:cs typeface="Times New Roman"/>
              </a:rPr>
              <a:t> </a:t>
            </a:r>
            <a:r>
              <a:rPr lang="en-US" sz="2400" spc="9" dirty="0">
                <a:solidFill>
                  <a:prstClr val="black"/>
                </a:solidFill>
                <a:latin typeface="Times New Roman"/>
                <a:cs typeface="Times New Roman"/>
              </a:rPr>
              <a:t>a</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failure</a:t>
            </a:r>
            <a:endParaRPr lang="en-US" sz="2400" dirty="0">
              <a:solidFill>
                <a:prstClr val="black"/>
              </a:solidFill>
              <a:latin typeface="Times New Roman"/>
              <a:cs typeface="Times New Roman"/>
            </a:endParaRPr>
          </a:p>
          <a:p>
            <a:pPr marL="354128" marR="53551" indent="-343188" algn="just" defTabSz="829178">
              <a:lnSpc>
                <a:spcPct val="91100"/>
              </a:lnSpc>
              <a:spcBef>
                <a:spcPts val="485"/>
              </a:spcBef>
              <a:buFontTx/>
              <a:buChar char="•"/>
              <a:tabLst>
                <a:tab pos="354128" algn="l"/>
                <a:tab pos="354704" algn="l"/>
              </a:tabLst>
            </a:pPr>
            <a:r>
              <a:rPr lang="en-US" sz="2400" spc="14" dirty="0">
                <a:solidFill>
                  <a:prstClr val="black"/>
                </a:solidFill>
                <a:latin typeface="Times New Roman"/>
                <a:cs typeface="Times New Roman"/>
              </a:rPr>
              <a:t>The </a:t>
            </a:r>
            <a:r>
              <a:rPr lang="en-US" sz="2400" spc="5" dirty="0">
                <a:solidFill>
                  <a:prstClr val="black"/>
                </a:solidFill>
                <a:latin typeface="Times New Roman"/>
                <a:cs typeface="Times New Roman"/>
              </a:rPr>
              <a:t>main </a:t>
            </a:r>
            <a:r>
              <a:rPr lang="en-US" sz="2400" spc="9" dirty="0">
                <a:solidFill>
                  <a:prstClr val="black"/>
                </a:solidFill>
                <a:latin typeface="Times New Roman"/>
                <a:cs typeface="Times New Roman"/>
              </a:rPr>
              <a:t>drawback </a:t>
            </a:r>
            <a:r>
              <a:rPr lang="en-US" sz="2400" spc="5" dirty="0">
                <a:solidFill>
                  <a:prstClr val="black"/>
                </a:solidFill>
                <a:latin typeface="Times New Roman"/>
                <a:cs typeface="Times New Roman"/>
              </a:rPr>
              <a:t>is </a:t>
            </a:r>
            <a:r>
              <a:rPr lang="en-US" sz="2400" spc="9" dirty="0">
                <a:solidFill>
                  <a:prstClr val="black"/>
                </a:solidFill>
                <a:latin typeface="Times New Roman"/>
                <a:cs typeface="Times New Roman"/>
              </a:rPr>
              <a:t>the </a:t>
            </a:r>
            <a:r>
              <a:rPr lang="en-US" sz="2400" spc="5" dirty="0">
                <a:solidFill>
                  <a:prstClr val="black"/>
                </a:solidFill>
                <a:latin typeface="Times New Roman"/>
                <a:cs typeface="Times New Roman"/>
              </a:rPr>
              <a:t>arising </a:t>
            </a:r>
            <a:r>
              <a:rPr lang="en-US" sz="2400" spc="14" dirty="0">
                <a:solidFill>
                  <a:prstClr val="black"/>
                </a:solidFill>
                <a:latin typeface="Times New Roman"/>
                <a:cs typeface="Times New Roman"/>
              </a:rPr>
              <a:t>of </a:t>
            </a:r>
            <a:r>
              <a:rPr lang="en-US" sz="2400" spc="5" dirty="0">
                <a:solidFill>
                  <a:prstClr val="black"/>
                </a:solidFill>
                <a:latin typeface="Times New Roman"/>
                <a:cs typeface="Times New Roman"/>
              </a:rPr>
              <a:t>possible </a:t>
            </a:r>
            <a:r>
              <a:rPr lang="en-US" sz="2400" spc="-5" dirty="0">
                <a:solidFill>
                  <a:srgbClr val="3265FF"/>
                </a:solidFill>
                <a:latin typeface="Times New Roman"/>
                <a:cs typeface="Times New Roman"/>
              </a:rPr>
              <a:t>inconsistency</a:t>
            </a:r>
            <a:r>
              <a:rPr lang="en-US" sz="2400" spc="-5" dirty="0">
                <a:solidFill>
                  <a:prstClr val="black"/>
                </a:solidFill>
                <a:latin typeface="Times New Roman"/>
                <a:cs typeface="Times New Roman"/>
              </a:rPr>
              <a:t>. </a:t>
            </a:r>
          </a:p>
          <a:p>
            <a:pPr marL="354128" marR="53551" indent="-343188" algn="just" defTabSz="829178">
              <a:lnSpc>
                <a:spcPct val="91100"/>
              </a:lnSpc>
              <a:spcBef>
                <a:spcPts val="485"/>
              </a:spcBef>
              <a:buFontTx/>
              <a:buChar char="•"/>
              <a:tabLst>
                <a:tab pos="354128" algn="l"/>
                <a:tab pos="354704" algn="l"/>
              </a:tabLst>
            </a:pPr>
            <a:r>
              <a:rPr lang="en-US" sz="2400" spc="-59" dirty="0">
                <a:solidFill>
                  <a:prstClr val="black"/>
                </a:solidFill>
                <a:latin typeface="Times New Roman"/>
                <a:cs typeface="Times New Roman"/>
              </a:rPr>
              <a:t>You </a:t>
            </a:r>
            <a:r>
              <a:rPr lang="en-US" sz="2400" spc="14" dirty="0">
                <a:solidFill>
                  <a:prstClr val="black"/>
                </a:solidFill>
                <a:latin typeface="Times New Roman"/>
                <a:cs typeface="Times New Roman"/>
              </a:rPr>
              <a:t>have </a:t>
            </a:r>
            <a:r>
              <a:rPr lang="en-US" sz="2400" spc="-530" dirty="0">
                <a:solidFill>
                  <a:prstClr val="black"/>
                </a:solidFill>
                <a:latin typeface="Times New Roman"/>
                <a:cs typeface="Times New Roman"/>
              </a:rPr>
              <a:t> </a:t>
            </a:r>
            <a:r>
              <a:rPr lang="en-US" sz="2400" spc="9" dirty="0">
                <a:solidFill>
                  <a:prstClr val="black"/>
                </a:solidFill>
                <a:latin typeface="Times New Roman"/>
                <a:cs typeface="Times New Roman"/>
              </a:rPr>
              <a:t>the </a:t>
            </a:r>
            <a:r>
              <a:rPr lang="en-US" sz="2400" spc="14" dirty="0">
                <a:solidFill>
                  <a:prstClr val="black"/>
                </a:solidFill>
                <a:latin typeface="Times New Roman"/>
                <a:cs typeface="Times New Roman"/>
              </a:rPr>
              <a:t>danger </a:t>
            </a:r>
            <a:r>
              <a:rPr lang="en-US" sz="2400" spc="9" dirty="0">
                <a:solidFill>
                  <a:prstClr val="black"/>
                </a:solidFill>
                <a:latin typeface="Times New Roman"/>
                <a:cs typeface="Times New Roman"/>
              </a:rPr>
              <a:t>that </a:t>
            </a:r>
            <a:r>
              <a:rPr lang="en-US" sz="2400" dirty="0">
                <a:solidFill>
                  <a:prstClr val="black"/>
                </a:solidFill>
                <a:latin typeface="Times New Roman"/>
                <a:cs typeface="Times New Roman"/>
              </a:rPr>
              <a:t>different </a:t>
            </a:r>
            <a:r>
              <a:rPr lang="en-US" sz="2400" spc="5" dirty="0">
                <a:solidFill>
                  <a:prstClr val="black"/>
                </a:solidFill>
                <a:latin typeface="Times New Roman"/>
                <a:cs typeface="Times New Roman"/>
              </a:rPr>
              <a:t>clients, </a:t>
            </a:r>
            <a:r>
              <a:rPr lang="en-US" sz="2400" spc="9" dirty="0">
                <a:solidFill>
                  <a:prstClr val="black"/>
                </a:solidFill>
                <a:latin typeface="Times New Roman"/>
                <a:cs typeface="Times New Roman"/>
              </a:rPr>
              <a:t>reading </a:t>
            </a:r>
            <a:r>
              <a:rPr lang="en-US" sz="2400" dirty="0">
                <a:solidFill>
                  <a:prstClr val="black"/>
                </a:solidFill>
                <a:latin typeface="Times New Roman"/>
                <a:cs typeface="Times New Roman"/>
              </a:rPr>
              <a:t>different </a:t>
            </a:r>
            <a:r>
              <a:rPr lang="en-US" sz="2400" spc="5" dirty="0">
                <a:solidFill>
                  <a:prstClr val="black"/>
                </a:solidFill>
                <a:latin typeface="Times New Roman"/>
                <a:cs typeface="Times New Roman"/>
              </a:rPr>
              <a:t>slaves, will see </a:t>
            </a:r>
            <a:r>
              <a:rPr lang="en-US" sz="2400" spc="9" dirty="0">
                <a:solidFill>
                  <a:prstClr val="black"/>
                </a:solidFill>
                <a:latin typeface="Times New Roman"/>
                <a:cs typeface="Times New Roman"/>
              </a:rPr>
              <a:t> </a:t>
            </a:r>
            <a:r>
              <a:rPr lang="en-US" sz="2400" dirty="0">
                <a:solidFill>
                  <a:prstClr val="black"/>
                </a:solidFill>
                <a:latin typeface="Times New Roman"/>
                <a:cs typeface="Times New Roman"/>
              </a:rPr>
              <a:t>different </a:t>
            </a:r>
            <a:r>
              <a:rPr lang="en-US" sz="2400" spc="9" dirty="0">
                <a:solidFill>
                  <a:prstClr val="black"/>
                </a:solidFill>
                <a:latin typeface="Times New Roman"/>
                <a:cs typeface="Times New Roman"/>
              </a:rPr>
              <a:t>values because the </a:t>
            </a:r>
            <a:r>
              <a:rPr lang="en-US" sz="2400" spc="14" dirty="0">
                <a:solidFill>
                  <a:prstClr val="black"/>
                </a:solidFill>
                <a:latin typeface="Times New Roman"/>
                <a:cs typeface="Times New Roman"/>
              </a:rPr>
              <a:t>changes </a:t>
            </a:r>
            <a:r>
              <a:rPr lang="en-US" sz="2400" spc="5" dirty="0">
                <a:solidFill>
                  <a:prstClr val="black"/>
                </a:solidFill>
                <a:latin typeface="Times New Roman"/>
                <a:cs typeface="Times New Roman"/>
              </a:rPr>
              <a:t>haven’t all </a:t>
            </a:r>
            <a:r>
              <a:rPr lang="en-US" sz="2400" spc="9" dirty="0">
                <a:solidFill>
                  <a:prstClr val="black"/>
                </a:solidFill>
                <a:latin typeface="Times New Roman"/>
                <a:cs typeface="Times New Roman"/>
              </a:rPr>
              <a:t>propagated </a:t>
            </a:r>
            <a:r>
              <a:rPr lang="en-US" sz="2400" spc="5" dirty="0">
                <a:solidFill>
                  <a:prstClr val="black"/>
                </a:solidFill>
                <a:latin typeface="Times New Roman"/>
                <a:cs typeface="Times New Roman"/>
              </a:rPr>
              <a:t>to </a:t>
            </a:r>
            <a:r>
              <a:rPr lang="en-US" sz="2400" spc="9" dirty="0">
                <a:solidFill>
                  <a:prstClr val="black"/>
                </a:solidFill>
                <a:latin typeface="Times New Roman"/>
                <a:cs typeface="Times New Roman"/>
              </a:rPr>
              <a:t>the </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slaves!</a:t>
            </a:r>
            <a:endParaRPr lang="en-US" sz="2400" dirty="0">
              <a:solidFill>
                <a:prstClr val="black"/>
              </a:solidFill>
              <a:latin typeface="Times New Roman"/>
              <a:cs typeface="Times New Roman"/>
            </a:endParaRPr>
          </a:p>
          <a:p>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463032" y="3522256"/>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3316894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496000" y="183119"/>
            <a:ext cx="504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Peer - to - Peer Replication</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6957383" y="1278777"/>
            <a:ext cx="4370537" cy="5152180"/>
          </a:xfrm>
          <a:prstGeom prst="rect">
            <a:avLst/>
          </a:prstGeom>
        </p:spPr>
        <p:txBody>
          <a:bodyPr wrap="square">
            <a:spAutoFit/>
          </a:bodyPr>
          <a:lstStyle/>
          <a:p>
            <a:pPr marL="354128" marR="38004" indent="-343188" algn="just" defTabSz="829178">
              <a:lnSpc>
                <a:spcPct val="90200"/>
              </a:lnSpc>
              <a:spcBef>
                <a:spcPts val="363"/>
              </a:spcBef>
              <a:buFontTx/>
              <a:buChar char="•"/>
              <a:tabLst>
                <a:tab pos="354128" algn="l"/>
                <a:tab pos="354704" algn="l"/>
              </a:tabLst>
            </a:pPr>
            <a:r>
              <a:rPr lang="en-US" sz="2400" spc="-5" dirty="0">
                <a:solidFill>
                  <a:prstClr val="black"/>
                </a:solidFill>
                <a:latin typeface="Times New Roman"/>
                <a:cs typeface="Times New Roman"/>
              </a:rPr>
              <a:t>Master-slave</a:t>
            </a:r>
            <a:r>
              <a:rPr lang="en-US" sz="2400" spc="-36" dirty="0">
                <a:solidFill>
                  <a:prstClr val="black"/>
                </a:solidFill>
                <a:latin typeface="Times New Roman"/>
                <a:cs typeface="Times New Roman"/>
              </a:rPr>
              <a:t> </a:t>
            </a:r>
            <a:r>
              <a:rPr lang="en-US" sz="2400" dirty="0">
                <a:solidFill>
                  <a:prstClr val="black"/>
                </a:solidFill>
                <a:latin typeface="Times New Roman"/>
                <a:cs typeface="Times New Roman"/>
              </a:rPr>
              <a:t>replication</a:t>
            </a:r>
            <a:r>
              <a:rPr lang="en-US" sz="2400" spc="-63" dirty="0">
                <a:solidFill>
                  <a:prstClr val="black"/>
                </a:solidFill>
                <a:latin typeface="Times New Roman"/>
                <a:cs typeface="Times New Roman"/>
              </a:rPr>
              <a:t> </a:t>
            </a:r>
            <a:r>
              <a:rPr lang="en-US" sz="2400" spc="-5" dirty="0">
                <a:solidFill>
                  <a:prstClr val="black"/>
                </a:solidFill>
                <a:latin typeface="Times New Roman"/>
                <a:cs typeface="Times New Roman"/>
              </a:rPr>
              <a:t>helps</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with</a:t>
            </a:r>
            <a:r>
              <a:rPr lang="en-US" sz="2400" dirty="0">
                <a:solidFill>
                  <a:prstClr val="black"/>
                </a:solidFill>
                <a:latin typeface="Times New Roman"/>
                <a:cs typeface="Times New Roman"/>
              </a:rPr>
              <a:t> </a:t>
            </a:r>
            <a:r>
              <a:rPr lang="en-US" sz="2400" spc="-5" dirty="0">
                <a:solidFill>
                  <a:prstClr val="black"/>
                </a:solidFill>
                <a:latin typeface="Times New Roman"/>
                <a:cs typeface="Times New Roman"/>
              </a:rPr>
              <a:t>read</a:t>
            </a:r>
            <a:r>
              <a:rPr lang="en-US" sz="2400" spc="-14" dirty="0">
                <a:solidFill>
                  <a:prstClr val="black"/>
                </a:solidFill>
                <a:latin typeface="Times New Roman"/>
                <a:cs typeface="Times New Roman"/>
              </a:rPr>
              <a:t> </a:t>
            </a:r>
            <a:r>
              <a:rPr lang="en-US" sz="2400" dirty="0">
                <a:solidFill>
                  <a:prstClr val="black"/>
                </a:solidFill>
                <a:latin typeface="Times New Roman"/>
                <a:cs typeface="Times New Roman"/>
              </a:rPr>
              <a:t>scalability</a:t>
            </a:r>
            <a:r>
              <a:rPr lang="en-US" sz="2400" spc="-63" dirty="0">
                <a:solidFill>
                  <a:prstClr val="black"/>
                </a:solidFill>
                <a:latin typeface="Times New Roman"/>
                <a:cs typeface="Times New Roman"/>
              </a:rPr>
              <a:t> </a:t>
            </a:r>
            <a:r>
              <a:rPr lang="en-US" sz="2400" spc="-5" dirty="0">
                <a:solidFill>
                  <a:prstClr val="black"/>
                </a:solidFill>
                <a:latin typeface="Times New Roman"/>
                <a:cs typeface="Times New Roman"/>
              </a:rPr>
              <a:t>but </a:t>
            </a:r>
            <a:r>
              <a:rPr lang="en-US" sz="2400" spc="-14" dirty="0">
                <a:solidFill>
                  <a:prstClr val="black"/>
                </a:solidFill>
                <a:latin typeface="Times New Roman"/>
                <a:cs typeface="Times New Roman"/>
              </a:rPr>
              <a:t>doesn’t </a:t>
            </a:r>
            <a:r>
              <a:rPr lang="en-US" sz="2400" spc="-589" dirty="0">
                <a:solidFill>
                  <a:prstClr val="black"/>
                </a:solidFill>
                <a:latin typeface="Times New Roman"/>
                <a:cs typeface="Times New Roman"/>
              </a:rPr>
              <a:t> </a:t>
            </a:r>
            <a:r>
              <a:rPr lang="en-US" sz="2400" spc="-5" dirty="0">
                <a:solidFill>
                  <a:prstClr val="black"/>
                </a:solidFill>
                <a:latin typeface="Times New Roman"/>
                <a:cs typeface="Times New Roman"/>
              </a:rPr>
              <a:t>help with </a:t>
            </a:r>
            <a:r>
              <a:rPr lang="en-US" sz="2400" dirty="0">
                <a:solidFill>
                  <a:prstClr val="black"/>
                </a:solidFill>
                <a:latin typeface="Times New Roman"/>
                <a:cs typeface="Times New Roman"/>
              </a:rPr>
              <a:t>scalability </a:t>
            </a:r>
            <a:r>
              <a:rPr lang="en-US" sz="2400" spc="-5" dirty="0">
                <a:solidFill>
                  <a:prstClr val="black"/>
                </a:solidFill>
                <a:latin typeface="Times New Roman"/>
                <a:cs typeface="Times New Roman"/>
              </a:rPr>
              <a:t>of writes. It provides </a:t>
            </a:r>
            <a:r>
              <a:rPr lang="en-US" sz="2400" dirty="0">
                <a:solidFill>
                  <a:prstClr val="black"/>
                </a:solidFill>
                <a:latin typeface="Times New Roman"/>
                <a:cs typeface="Times New Roman"/>
              </a:rPr>
              <a:t>resilience </a:t>
            </a:r>
            <a:r>
              <a:rPr lang="en-US" sz="2400" spc="-5" dirty="0">
                <a:solidFill>
                  <a:prstClr val="black"/>
                </a:solidFill>
                <a:latin typeface="Times New Roman"/>
                <a:cs typeface="Times New Roman"/>
              </a:rPr>
              <a:t>against </a:t>
            </a:r>
            <a:r>
              <a:rPr lang="en-US" sz="2400" dirty="0">
                <a:solidFill>
                  <a:prstClr val="black"/>
                </a:solidFill>
                <a:latin typeface="Times New Roman"/>
                <a:cs typeface="Times New Roman"/>
              </a:rPr>
              <a:t> failure</a:t>
            </a:r>
            <a:r>
              <a:rPr lang="en-US" sz="2400" spc="-36" dirty="0">
                <a:solidFill>
                  <a:prstClr val="black"/>
                </a:solidFill>
                <a:latin typeface="Times New Roman"/>
                <a:cs typeface="Times New Roman"/>
              </a:rPr>
              <a:t> </a:t>
            </a:r>
            <a:r>
              <a:rPr lang="en-US" sz="2400" spc="-5" dirty="0">
                <a:solidFill>
                  <a:prstClr val="black"/>
                </a:solidFill>
                <a:latin typeface="Times New Roman"/>
                <a:cs typeface="Times New Roman"/>
              </a:rPr>
              <a:t>of</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a</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slave,</a:t>
            </a:r>
            <a:r>
              <a:rPr lang="en-US" sz="2400" spc="-27" dirty="0">
                <a:solidFill>
                  <a:prstClr val="black"/>
                </a:solidFill>
                <a:latin typeface="Times New Roman"/>
                <a:cs typeface="Times New Roman"/>
              </a:rPr>
              <a:t> </a:t>
            </a:r>
            <a:r>
              <a:rPr lang="en-US" sz="2400" spc="-5" dirty="0">
                <a:solidFill>
                  <a:prstClr val="black"/>
                </a:solidFill>
                <a:latin typeface="Times New Roman"/>
                <a:cs typeface="Times New Roman"/>
              </a:rPr>
              <a:t>but</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not</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of</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a</a:t>
            </a:r>
            <a:r>
              <a:rPr lang="en-US" sz="2400" spc="-14" dirty="0">
                <a:solidFill>
                  <a:prstClr val="black"/>
                </a:solidFill>
                <a:latin typeface="Times New Roman"/>
                <a:cs typeface="Times New Roman"/>
              </a:rPr>
              <a:t> master</a:t>
            </a:r>
            <a:endParaRPr lang="en-US" sz="2400" dirty="0">
              <a:solidFill>
                <a:prstClr val="black"/>
              </a:solidFill>
              <a:latin typeface="Times New Roman"/>
              <a:cs typeface="Times New Roman"/>
            </a:endParaRPr>
          </a:p>
          <a:p>
            <a:pPr algn="just" defTabSz="829178">
              <a:spcBef>
                <a:spcPts val="18"/>
              </a:spcBef>
              <a:buFont typeface="Times New Roman"/>
              <a:buChar char="•"/>
            </a:pPr>
            <a:endParaRPr lang="en-US" sz="2400" dirty="0">
              <a:solidFill>
                <a:prstClr val="black"/>
              </a:solidFill>
              <a:latin typeface="Times New Roman"/>
              <a:cs typeface="Times New Roman"/>
            </a:endParaRPr>
          </a:p>
          <a:p>
            <a:pPr marL="354128" marR="4607" indent="-343188" algn="just" defTabSz="829178">
              <a:lnSpc>
                <a:spcPct val="90100"/>
              </a:lnSpc>
              <a:buFontTx/>
              <a:buChar char="•"/>
              <a:tabLst>
                <a:tab pos="354128" algn="l"/>
                <a:tab pos="354704" algn="l"/>
              </a:tabLst>
            </a:pPr>
            <a:r>
              <a:rPr lang="en-US" sz="2400" spc="-9" dirty="0">
                <a:solidFill>
                  <a:prstClr val="black"/>
                </a:solidFill>
                <a:latin typeface="Times New Roman"/>
                <a:cs typeface="Times New Roman"/>
              </a:rPr>
              <a:t>Peer-to-peer</a:t>
            </a:r>
            <a:r>
              <a:rPr lang="en-US" sz="2400" spc="-23" dirty="0">
                <a:solidFill>
                  <a:prstClr val="black"/>
                </a:solidFill>
                <a:latin typeface="Times New Roman"/>
                <a:cs typeface="Times New Roman"/>
              </a:rPr>
              <a:t> </a:t>
            </a:r>
            <a:r>
              <a:rPr lang="en-US" sz="2400" dirty="0">
                <a:solidFill>
                  <a:prstClr val="black"/>
                </a:solidFill>
                <a:latin typeface="Times New Roman"/>
                <a:cs typeface="Times New Roman"/>
              </a:rPr>
              <a:t>replication</a:t>
            </a:r>
            <a:r>
              <a:rPr lang="en-US" sz="2400" spc="-54" dirty="0">
                <a:solidFill>
                  <a:prstClr val="black"/>
                </a:solidFill>
                <a:latin typeface="Times New Roman"/>
                <a:cs typeface="Times New Roman"/>
              </a:rPr>
              <a:t> </a:t>
            </a:r>
            <a:r>
              <a:rPr lang="en-US" sz="2400" spc="-5" dirty="0">
                <a:solidFill>
                  <a:prstClr val="black"/>
                </a:solidFill>
                <a:latin typeface="Times New Roman"/>
                <a:cs typeface="Times New Roman"/>
              </a:rPr>
              <a:t>attacks these</a:t>
            </a:r>
            <a:r>
              <a:rPr lang="en-US" sz="2400" spc="-9" dirty="0">
                <a:solidFill>
                  <a:prstClr val="black"/>
                </a:solidFill>
                <a:latin typeface="Times New Roman"/>
                <a:cs typeface="Times New Roman"/>
              </a:rPr>
              <a:t> </a:t>
            </a:r>
            <a:r>
              <a:rPr lang="en-US" sz="2400" spc="-14" dirty="0">
                <a:solidFill>
                  <a:prstClr val="black"/>
                </a:solidFill>
                <a:latin typeface="Times New Roman"/>
                <a:cs typeface="Times New Roman"/>
              </a:rPr>
              <a:t>problems</a:t>
            </a:r>
            <a:r>
              <a:rPr lang="en-US" sz="2400" spc="63" dirty="0">
                <a:solidFill>
                  <a:prstClr val="black"/>
                </a:solidFill>
                <a:latin typeface="Times New Roman"/>
                <a:cs typeface="Times New Roman"/>
              </a:rPr>
              <a:t> </a:t>
            </a:r>
            <a:r>
              <a:rPr lang="en-US" sz="2400" spc="-5" dirty="0">
                <a:solidFill>
                  <a:prstClr val="black"/>
                </a:solidFill>
                <a:latin typeface="Times New Roman"/>
                <a:cs typeface="Times New Roman"/>
              </a:rPr>
              <a:t>by</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not</a:t>
            </a:r>
            <a:r>
              <a:rPr lang="en-US" sz="2400" spc="23" dirty="0">
                <a:solidFill>
                  <a:prstClr val="black"/>
                </a:solidFill>
                <a:latin typeface="Times New Roman"/>
                <a:cs typeface="Times New Roman"/>
              </a:rPr>
              <a:t> </a:t>
            </a:r>
            <a:r>
              <a:rPr lang="en-US" sz="2400" spc="-5" dirty="0">
                <a:solidFill>
                  <a:prstClr val="black"/>
                </a:solidFill>
                <a:latin typeface="Times New Roman"/>
                <a:cs typeface="Times New Roman"/>
              </a:rPr>
              <a:t>having</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a </a:t>
            </a:r>
            <a:r>
              <a:rPr lang="en-US" sz="2400" spc="-589" dirty="0">
                <a:solidFill>
                  <a:prstClr val="black"/>
                </a:solidFill>
                <a:latin typeface="Times New Roman"/>
                <a:cs typeface="Times New Roman"/>
              </a:rPr>
              <a:t> </a:t>
            </a:r>
            <a:r>
              <a:rPr lang="en-US" sz="2400" spc="-32" dirty="0">
                <a:solidFill>
                  <a:prstClr val="black"/>
                </a:solidFill>
                <a:latin typeface="Times New Roman"/>
                <a:cs typeface="Times New Roman"/>
              </a:rPr>
              <a:t>master. </a:t>
            </a:r>
            <a:r>
              <a:rPr lang="en-US" sz="2400" spc="-9" dirty="0">
                <a:solidFill>
                  <a:prstClr val="black"/>
                </a:solidFill>
                <a:latin typeface="Times New Roman"/>
                <a:cs typeface="Times New Roman"/>
              </a:rPr>
              <a:t>All </a:t>
            </a:r>
            <a:r>
              <a:rPr lang="en-US" sz="2400" spc="-5" dirty="0">
                <a:solidFill>
                  <a:prstClr val="black"/>
                </a:solidFill>
                <a:latin typeface="Times New Roman"/>
                <a:cs typeface="Times New Roman"/>
              </a:rPr>
              <a:t>the replicas have equal weight, they can </a:t>
            </a:r>
            <a:r>
              <a:rPr lang="en-US" sz="2400" dirty="0">
                <a:solidFill>
                  <a:prstClr val="black"/>
                </a:solidFill>
                <a:latin typeface="Times New Roman"/>
                <a:cs typeface="Times New Roman"/>
              </a:rPr>
              <a:t>all </a:t>
            </a:r>
            <a:r>
              <a:rPr lang="en-US" sz="2400" spc="-5" dirty="0">
                <a:solidFill>
                  <a:prstClr val="black"/>
                </a:solidFill>
                <a:latin typeface="Times New Roman"/>
                <a:cs typeface="Times New Roman"/>
              </a:rPr>
              <a:t>accept </a:t>
            </a:r>
            <a:r>
              <a:rPr lang="en-US" sz="2400" dirty="0">
                <a:solidFill>
                  <a:prstClr val="black"/>
                </a:solidFill>
                <a:latin typeface="Times New Roman"/>
                <a:cs typeface="Times New Roman"/>
              </a:rPr>
              <a:t> </a:t>
            </a:r>
            <a:r>
              <a:rPr lang="en-US" sz="2400" spc="-5" dirty="0">
                <a:solidFill>
                  <a:prstClr val="black"/>
                </a:solidFill>
                <a:latin typeface="Times New Roman"/>
                <a:cs typeface="Times New Roman"/>
              </a:rPr>
              <a:t>writes, and</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the</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loss</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of</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any</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of</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them</a:t>
            </a:r>
            <a:r>
              <a:rPr lang="en-US" sz="2400" spc="-27" dirty="0">
                <a:solidFill>
                  <a:prstClr val="black"/>
                </a:solidFill>
                <a:latin typeface="Times New Roman"/>
                <a:cs typeface="Times New Roman"/>
              </a:rPr>
              <a:t> </a:t>
            </a:r>
            <a:r>
              <a:rPr lang="en-US" sz="2400" spc="-5" dirty="0">
                <a:solidFill>
                  <a:prstClr val="black"/>
                </a:solidFill>
                <a:latin typeface="Times New Roman"/>
                <a:cs typeface="Times New Roman"/>
              </a:rPr>
              <a:t>does</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not</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prevent access</a:t>
            </a:r>
            <a:r>
              <a:rPr lang="en-US" sz="2400" spc="-9" dirty="0">
                <a:solidFill>
                  <a:prstClr val="black"/>
                </a:solidFill>
                <a:latin typeface="Times New Roman"/>
                <a:cs typeface="Times New Roman"/>
              </a:rPr>
              <a:t> </a:t>
            </a:r>
            <a:r>
              <a:rPr lang="en-US" sz="2400" dirty="0">
                <a:solidFill>
                  <a:prstClr val="black"/>
                </a:solidFill>
                <a:latin typeface="Times New Roman"/>
                <a:cs typeface="Times New Roman"/>
              </a:rPr>
              <a:t>to </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the</a:t>
            </a:r>
            <a:r>
              <a:rPr lang="en-US" sz="2400" spc="-18" dirty="0">
                <a:solidFill>
                  <a:prstClr val="black"/>
                </a:solidFill>
                <a:latin typeface="Times New Roman"/>
                <a:cs typeface="Times New Roman"/>
              </a:rPr>
              <a:t> </a:t>
            </a:r>
            <a:r>
              <a:rPr lang="en-US" sz="2400" spc="-5" dirty="0">
                <a:solidFill>
                  <a:prstClr val="black"/>
                </a:solidFill>
                <a:latin typeface="Times New Roman"/>
                <a:cs typeface="Times New Roman"/>
              </a:rPr>
              <a:t>data</a:t>
            </a:r>
            <a:r>
              <a:rPr lang="en-US" sz="2400" spc="-14" dirty="0">
                <a:solidFill>
                  <a:prstClr val="black"/>
                </a:solidFill>
                <a:latin typeface="Times New Roman"/>
                <a:cs typeface="Times New Roman"/>
              </a:rPr>
              <a:t> </a:t>
            </a:r>
            <a:r>
              <a:rPr lang="en-US" sz="2400" dirty="0">
                <a:solidFill>
                  <a:prstClr val="black"/>
                </a:solidFill>
                <a:latin typeface="Times New Roman"/>
                <a:cs typeface="Times New Roman"/>
              </a:rPr>
              <a:t>store</a:t>
            </a:r>
          </a:p>
          <a:p>
            <a:pPr algn="just"/>
            <a:endParaRPr lang="en-US" sz="2400" dirty="0">
              <a:latin typeface="Times New Roman" panose="02020603050405020304" pitchFamily="18" charset="0"/>
              <a:cs typeface="Times New Roman" panose="02020603050405020304" pitchFamily="18" charset="0"/>
            </a:endParaRPr>
          </a:p>
        </p:txBody>
      </p:sp>
      <p:pic>
        <p:nvPicPr>
          <p:cNvPr id="10" name="object 4"/>
          <p:cNvPicPr/>
          <p:nvPr/>
        </p:nvPicPr>
        <p:blipFill>
          <a:blip r:embed="rId3" cstate="print"/>
          <a:stretch>
            <a:fillRect/>
          </a:stretch>
        </p:blipFill>
        <p:spPr>
          <a:xfrm>
            <a:off x="2502482" y="1278777"/>
            <a:ext cx="4033138" cy="5309508"/>
          </a:xfrm>
          <a:prstGeom prst="rect">
            <a:avLst/>
          </a:prstGeom>
        </p:spPr>
      </p:pic>
      <p:sp>
        <p:nvSpPr>
          <p:cNvPr id="3" name="Rectangle 2"/>
          <p:cNvSpPr/>
          <p:nvPr/>
        </p:nvSpPr>
        <p:spPr>
          <a:xfrm>
            <a:off x="427701" y="3538859"/>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783505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7185868" cy="584775"/>
          </a:xfrm>
          <a:prstGeom prst="rect">
            <a:avLst/>
          </a:prstGeom>
        </p:spPr>
        <p:txBody>
          <a:bodyPr wrap="square">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Combining Sharding and Replication</a:t>
            </a:r>
          </a:p>
        </p:txBody>
      </p:sp>
      <p:sp>
        <p:nvSpPr>
          <p:cNvPr id="4" name="Rectangle 3"/>
          <p:cNvSpPr/>
          <p:nvPr/>
        </p:nvSpPr>
        <p:spPr>
          <a:xfrm>
            <a:off x="2637859" y="909000"/>
            <a:ext cx="8665744" cy="2923877"/>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Replication and sharding are strategies that can be combined.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If we use both </a:t>
            </a:r>
            <a:r>
              <a:rPr lang="en-US" sz="2000" dirty="0" smtClean="0">
                <a:latin typeface="Times New Roman" panose="02020603050405020304" pitchFamily="18" charset="0"/>
                <a:cs typeface="Times New Roman" panose="02020603050405020304" pitchFamily="18" charset="0"/>
              </a:rPr>
              <a:t>master-slave replication and </a:t>
            </a:r>
            <a:r>
              <a:rPr lang="en-US" sz="2000" dirty="0">
                <a:latin typeface="Times New Roman" panose="02020603050405020304" pitchFamily="18" charset="0"/>
                <a:cs typeface="Times New Roman" panose="02020603050405020304" pitchFamily="18" charset="0"/>
              </a:rPr>
              <a:t>sharding (see Figure 1.4), this means that we have multiple masters, but each </a:t>
            </a:r>
            <a:r>
              <a:rPr lang="en-US" sz="2000" dirty="0" smtClean="0">
                <a:latin typeface="Times New Roman" panose="02020603050405020304" pitchFamily="18" charset="0"/>
                <a:cs typeface="Times New Roman" panose="02020603050405020304" pitchFamily="18" charset="0"/>
              </a:rPr>
              <a:t>data item </a:t>
            </a:r>
            <a:r>
              <a:rPr lang="en-US" sz="2000" dirty="0">
                <a:latin typeface="Times New Roman" panose="02020603050405020304" pitchFamily="18" charset="0"/>
                <a:cs typeface="Times New Roman" panose="02020603050405020304" pitchFamily="18" charset="0"/>
              </a:rPr>
              <a:t>only has </a:t>
            </a:r>
            <a:r>
              <a:rPr lang="en-US" sz="2000" dirty="0" smtClean="0">
                <a:latin typeface="Times New Roman" panose="02020603050405020304" pitchFamily="18" charset="0"/>
                <a:cs typeface="Times New Roman" panose="02020603050405020304" pitchFamily="18" charset="0"/>
              </a:rPr>
              <a:t>a single </a:t>
            </a:r>
            <a:r>
              <a:rPr lang="en-US" sz="2000" dirty="0">
                <a:latin typeface="Times New Roman" panose="02020603050405020304" pitchFamily="18" charset="0"/>
                <a:cs typeface="Times New Roman" panose="02020603050405020304" pitchFamily="18" charset="0"/>
              </a:rPr>
              <a:t>master</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Depending on our configuration, we may choose a node to be </a:t>
            </a:r>
            <a:r>
              <a:rPr lang="en-US" sz="2000" dirty="0" smtClean="0">
                <a:latin typeface="Times New Roman" panose="02020603050405020304" pitchFamily="18" charset="0"/>
                <a:cs typeface="Times New Roman" panose="02020603050405020304" pitchFamily="18" charset="0"/>
              </a:rPr>
              <a:t>a master </a:t>
            </a:r>
            <a:r>
              <a:rPr lang="en-US" sz="2000" dirty="0">
                <a:latin typeface="Times New Roman" panose="02020603050405020304" pitchFamily="18" charset="0"/>
                <a:cs typeface="Times New Roman" panose="02020603050405020304" pitchFamily="18" charset="0"/>
              </a:rPr>
              <a:t>for some data and slaves for others, or you may dedicate nodes for master or slave duties.</a:t>
            </a:r>
          </a:p>
          <a:p>
            <a:endParaRPr lang="en-US" sz="20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550575" y="3429001"/>
            <a:ext cx="7740487" cy="3457874"/>
          </a:xfrm>
          <a:prstGeom prst="rect">
            <a:avLst/>
          </a:prstGeom>
        </p:spPr>
      </p:pic>
      <p:sp>
        <p:nvSpPr>
          <p:cNvPr id="6" name="Rectangle 5"/>
          <p:cNvSpPr/>
          <p:nvPr/>
        </p:nvSpPr>
        <p:spPr>
          <a:xfrm>
            <a:off x="470589" y="3541507"/>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4174762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4" name="Rectangle 3"/>
          <p:cNvSpPr/>
          <p:nvPr/>
        </p:nvSpPr>
        <p:spPr>
          <a:xfrm>
            <a:off x="2604850" y="222633"/>
            <a:ext cx="8665744" cy="2862322"/>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Using peer-to-peer replication and sharding is a common strategy for column-family databases</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a:t>
            </a:r>
            <a:r>
              <a:rPr lang="en-US" sz="2000" dirty="0" smtClean="0">
                <a:latin typeface="Times New Roman" panose="02020603050405020304" pitchFamily="18" charset="0"/>
                <a:cs typeface="Times New Roman" panose="02020603050405020304" pitchFamily="18" charset="0"/>
              </a:rPr>
              <a:t>a scenario </a:t>
            </a:r>
            <a:r>
              <a:rPr lang="en-US" sz="2000" dirty="0">
                <a:latin typeface="Times New Roman" panose="02020603050405020304" pitchFamily="18" charset="0"/>
                <a:cs typeface="Times New Roman" panose="02020603050405020304" pitchFamily="18" charset="0"/>
              </a:rPr>
              <a:t>like this you might have tens or hundreds of nodes in a cluster with data </a:t>
            </a:r>
            <a:r>
              <a:rPr lang="en-US" sz="2000" dirty="0" err="1">
                <a:latin typeface="Times New Roman" panose="02020603050405020304" pitchFamily="18" charset="0"/>
                <a:cs typeface="Times New Roman" panose="02020603050405020304" pitchFamily="18" charset="0"/>
              </a:rPr>
              <a:t>sharded</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over them.</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good starting point for peer-to-peer replication is to have a replication factor of 3, so </a:t>
            </a:r>
            <a:r>
              <a:rPr lang="en-US" sz="2000" dirty="0" smtClean="0">
                <a:latin typeface="Times New Roman" panose="02020603050405020304" pitchFamily="18" charset="0"/>
                <a:cs typeface="Times New Roman" panose="02020603050405020304" pitchFamily="18" charset="0"/>
              </a:rPr>
              <a:t>each shard is present </a:t>
            </a:r>
            <a:r>
              <a:rPr lang="en-US" sz="2000" dirty="0">
                <a:latin typeface="Times New Roman" panose="02020603050405020304" pitchFamily="18" charset="0"/>
                <a:cs typeface="Times New Roman" panose="02020603050405020304" pitchFamily="18" charset="0"/>
              </a:rPr>
              <a:t>on three nodes. Should a node fail, then the shards on that node will be built </a:t>
            </a:r>
            <a:r>
              <a:rPr lang="en-US" sz="2000" dirty="0" smtClean="0">
                <a:latin typeface="Times New Roman" panose="02020603050405020304" pitchFamily="18" charset="0"/>
                <a:cs typeface="Times New Roman" panose="02020603050405020304" pitchFamily="18" charset="0"/>
              </a:rPr>
              <a:t>on the </a:t>
            </a:r>
            <a:r>
              <a:rPr lang="en-US" sz="2000" dirty="0">
                <a:latin typeface="Times New Roman" panose="02020603050405020304" pitchFamily="18" charset="0"/>
                <a:cs typeface="Times New Roman" panose="02020603050405020304" pitchFamily="18" charset="0"/>
              </a:rPr>
              <a:t>other nodes (see Figure 1.5).</a:t>
            </a:r>
          </a:p>
        </p:txBody>
      </p:sp>
      <p:pic>
        <p:nvPicPr>
          <p:cNvPr id="6" name="Picture 5"/>
          <p:cNvPicPr>
            <a:picLocks noChangeAspect="1"/>
          </p:cNvPicPr>
          <p:nvPr/>
        </p:nvPicPr>
        <p:blipFill>
          <a:blip r:embed="rId3"/>
          <a:stretch>
            <a:fillRect/>
          </a:stretch>
        </p:blipFill>
        <p:spPr>
          <a:xfrm>
            <a:off x="2670869" y="3428998"/>
            <a:ext cx="8105131" cy="3240002"/>
          </a:xfrm>
          <a:prstGeom prst="rect">
            <a:avLst/>
          </a:prstGeom>
        </p:spPr>
      </p:pic>
      <p:sp>
        <p:nvSpPr>
          <p:cNvPr id="7" name="Rectangle 6"/>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419716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504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 Points</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2669755" y="773775"/>
            <a:ext cx="8665744" cy="6038641"/>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There are two styles of distributing data:</a:t>
            </a:r>
          </a:p>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Sharding</a:t>
            </a:r>
            <a:r>
              <a:rPr lang="en-US" sz="2000" dirty="0">
                <a:latin typeface="Times New Roman" panose="02020603050405020304" pitchFamily="18" charset="0"/>
                <a:cs typeface="Times New Roman" panose="02020603050405020304" pitchFamily="18" charset="0"/>
              </a:rPr>
              <a:t> distributes different data across multiple servers, so each server acts as</a:t>
            </a:r>
          </a:p>
          <a:p>
            <a:pPr algn="just">
              <a:lnSpc>
                <a:spcPct val="150000"/>
              </a:lnSpc>
            </a:pPr>
            <a:r>
              <a:rPr lang="en-US" sz="2000" dirty="0">
                <a:latin typeface="Times New Roman" panose="02020603050405020304" pitchFamily="18" charset="0"/>
                <a:cs typeface="Times New Roman" panose="02020603050405020304" pitchFamily="18" charset="0"/>
              </a:rPr>
              <a:t>the </a:t>
            </a:r>
            <a:r>
              <a:rPr lang="en-US" sz="2000" dirty="0" smtClean="0">
                <a:latin typeface="Times New Roman" panose="02020603050405020304" pitchFamily="18" charset="0"/>
                <a:cs typeface="Times New Roman" panose="02020603050405020304" pitchFamily="18" charset="0"/>
              </a:rPr>
              <a:t>single resource </a:t>
            </a:r>
            <a:r>
              <a:rPr lang="en-US" sz="2000" dirty="0">
                <a:latin typeface="Times New Roman" panose="02020603050405020304" pitchFamily="18" charset="0"/>
                <a:cs typeface="Times New Roman" panose="02020603050405020304" pitchFamily="18" charset="0"/>
              </a:rPr>
              <a:t>for a subset of data.</a:t>
            </a:r>
          </a:p>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Replication</a:t>
            </a:r>
            <a:r>
              <a:rPr lang="en-US" sz="2000" dirty="0">
                <a:latin typeface="Times New Roman" panose="02020603050405020304" pitchFamily="18" charset="0"/>
                <a:cs typeface="Times New Roman" panose="02020603050405020304" pitchFamily="18" charset="0"/>
              </a:rPr>
              <a:t> copies data across multiple servers, so each bit of data can be found </a:t>
            </a:r>
            <a:r>
              <a:rPr lang="en-US" sz="2000" dirty="0" smtClean="0">
                <a:latin typeface="Times New Roman" panose="02020603050405020304" pitchFamily="18" charset="0"/>
                <a:cs typeface="Times New Roman" panose="02020603050405020304" pitchFamily="18" charset="0"/>
              </a:rPr>
              <a:t>in multiple places</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A system may use either or both techniques.</a:t>
            </a:r>
          </a:p>
          <a:p>
            <a:pPr algn="just">
              <a:lnSpc>
                <a:spcPct val="150000"/>
              </a:lnSpc>
            </a:pPr>
            <a:r>
              <a:rPr lang="en-US" sz="2000" dirty="0">
                <a:latin typeface="Times New Roman" panose="02020603050405020304" pitchFamily="18" charset="0"/>
                <a:cs typeface="Times New Roman" panose="02020603050405020304" pitchFamily="18" charset="0"/>
              </a:rPr>
              <a:t>• Replication comes in two forms:</a:t>
            </a:r>
          </a:p>
          <a:p>
            <a:pPr algn="just">
              <a:lnSpc>
                <a:spcPct val="150000"/>
              </a:lnSpc>
            </a:pPr>
            <a:r>
              <a:rPr lang="en-US" sz="2000" dirty="0">
                <a:latin typeface="Times New Roman" panose="02020603050405020304" pitchFamily="18" charset="0"/>
                <a:cs typeface="Times New Roman" panose="02020603050405020304" pitchFamily="18" charset="0"/>
              </a:rPr>
              <a:t>• Master-slave replication makes one node the authoritative copy that handles</a:t>
            </a:r>
          </a:p>
          <a:p>
            <a:pPr algn="just">
              <a:lnSpc>
                <a:spcPct val="150000"/>
              </a:lnSpc>
            </a:pPr>
            <a:r>
              <a:rPr lang="en-US" sz="2000" dirty="0">
                <a:latin typeface="Times New Roman" panose="02020603050405020304" pitchFamily="18" charset="0"/>
                <a:cs typeface="Times New Roman" panose="02020603050405020304" pitchFamily="18" charset="0"/>
              </a:rPr>
              <a:t>writes </a:t>
            </a:r>
            <a:r>
              <a:rPr lang="en-US" sz="2000" dirty="0" smtClean="0">
                <a:latin typeface="Times New Roman" panose="02020603050405020304" pitchFamily="18" charset="0"/>
                <a:cs typeface="Times New Roman" panose="02020603050405020304" pitchFamily="18" charset="0"/>
              </a:rPr>
              <a:t>while slaves </a:t>
            </a:r>
            <a:r>
              <a:rPr lang="en-US" sz="2000" dirty="0">
                <a:latin typeface="Times New Roman" panose="02020603050405020304" pitchFamily="18" charset="0"/>
                <a:cs typeface="Times New Roman" panose="02020603050405020304" pitchFamily="18" charset="0"/>
              </a:rPr>
              <a:t>synchronize with the master and may handle reads.</a:t>
            </a:r>
          </a:p>
          <a:p>
            <a:pPr algn="just">
              <a:lnSpc>
                <a:spcPct val="150000"/>
              </a:lnSpc>
            </a:pPr>
            <a:r>
              <a:rPr lang="en-US" sz="2000" dirty="0">
                <a:latin typeface="Times New Roman" panose="02020603050405020304" pitchFamily="18" charset="0"/>
                <a:cs typeface="Times New Roman" panose="02020603050405020304" pitchFamily="18" charset="0"/>
              </a:rPr>
              <a:t>• Peer-to-peer replication allows writes to any node; the nodes coordinate to</a:t>
            </a:r>
          </a:p>
          <a:p>
            <a:pPr algn="just">
              <a:lnSpc>
                <a:spcPct val="150000"/>
              </a:lnSpc>
            </a:pPr>
            <a:r>
              <a:rPr lang="en-US" sz="2000" dirty="0">
                <a:latin typeface="Times New Roman" panose="02020603050405020304" pitchFamily="18" charset="0"/>
                <a:cs typeface="Times New Roman" panose="02020603050405020304" pitchFamily="18" charset="0"/>
              </a:rPr>
              <a:t>synchronize </a:t>
            </a:r>
            <a:r>
              <a:rPr lang="en-US" sz="2000" dirty="0" smtClean="0">
                <a:latin typeface="Times New Roman" panose="02020603050405020304" pitchFamily="18" charset="0"/>
                <a:cs typeface="Times New Roman" panose="02020603050405020304" pitchFamily="18" charset="0"/>
              </a:rPr>
              <a:t>their copies </a:t>
            </a:r>
            <a:r>
              <a:rPr lang="en-US" sz="2000" dirty="0">
                <a:latin typeface="Times New Roman" panose="02020603050405020304" pitchFamily="18" charset="0"/>
                <a:cs typeface="Times New Roman" panose="02020603050405020304" pitchFamily="18" charset="0"/>
              </a:rPr>
              <a:t>of the data</a:t>
            </a:r>
            <a:r>
              <a:rPr lang="en-US" sz="2000" dirty="0" smtClean="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Master-slave replication reduces the chance of update conflicts but peer-to-peer</a:t>
            </a:r>
          </a:p>
          <a:p>
            <a:pPr algn="just">
              <a:lnSpc>
                <a:spcPct val="150000"/>
              </a:lnSpc>
            </a:pPr>
            <a:r>
              <a:rPr lang="en-US" sz="2000" dirty="0">
                <a:latin typeface="Times New Roman" panose="02020603050405020304" pitchFamily="18" charset="0"/>
                <a:cs typeface="Times New Roman" panose="02020603050405020304" pitchFamily="18" charset="0"/>
              </a:rPr>
              <a:t>r</a:t>
            </a:r>
            <a:r>
              <a:rPr lang="en-US" sz="2000" dirty="0" smtClean="0">
                <a:latin typeface="Times New Roman" panose="02020603050405020304" pitchFamily="18" charset="0"/>
                <a:cs typeface="Times New Roman" panose="02020603050405020304" pitchFamily="18" charset="0"/>
              </a:rPr>
              <a:t>eplication avoids </a:t>
            </a:r>
            <a:r>
              <a:rPr lang="en-US" sz="2000" dirty="0">
                <a:latin typeface="Times New Roman" panose="02020603050405020304" pitchFamily="18" charset="0"/>
                <a:cs typeface="Times New Roman" panose="02020603050405020304" pitchFamily="18" charset="0"/>
              </a:rPr>
              <a:t>loading all writes onto a single point of failure.</a:t>
            </a: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2516199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79374"/>
            <a:ext cx="504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Chapter 5 : Consistency </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6" name="Rectangle 5"/>
          <p:cNvSpPr/>
          <p:nvPr/>
        </p:nvSpPr>
        <p:spPr>
          <a:xfrm>
            <a:off x="2473606" y="1012805"/>
            <a:ext cx="8498721" cy="3139321"/>
          </a:xfrm>
          <a:prstGeom prst="rect">
            <a:avLst/>
          </a:prstGeom>
        </p:spPr>
        <p:txBody>
          <a:bodyPr wrap="square">
            <a:spAutoFit/>
          </a:bodyPr>
          <a:lstStyle/>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One of the biggest changes from a centralized relational database to a cluster-oriented </a:t>
            </a:r>
            <a:r>
              <a:rPr lang="en-US" dirty="0" smtClean="0">
                <a:latin typeface="Times New Roman" panose="02020603050405020304" pitchFamily="18" charset="0"/>
                <a:cs typeface="Times New Roman" panose="02020603050405020304" pitchFamily="18" charset="0"/>
              </a:rPr>
              <a:t>NoSQL database </a:t>
            </a:r>
            <a:r>
              <a:rPr lang="en-US" dirty="0">
                <a:latin typeface="Times New Roman" panose="02020603050405020304" pitchFamily="18" charset="0"/>
                <a:cs typeface="Times New Roman" panose="02020603050405020304" pitchFamily="18" charset="0"/>
              </a:rPr>
              <a:t>is in how </a:t>
            </a: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think about consistency. Relational databases try to exhibit </a:t>
            </a:r>
            <a:r>
              <a:rPr lang="en-US" dirty="0" smtClean="0">
                <a:latin typeface="Times New Roman" panose="02020603050405020304" pitchFamily="18" charset="0"/>
                <a:cs typeface="Times New Roman" panose="02020603050405020304" pitchFamily="18" charset="0"/>
              </a:rPr>
              <a:t>strong consistency </a:t>
            </a:r>
            <a:r>
              <a:rPr lang="en-US" dirty="0">
                <a:latin typeface="Times New Roman" panose="02020603050405020304" pitchFamily="18" charset="0"/>
                <a:cs typeface="Times New Roman" panose="02020603050405020304" pitchFamily="18" charset="0"/>
              </a:rPr>
              <a:t>by avoiding all the various </a:t>
            </a:r>
            <a:r>
              <a:rPr lang="en-US" dirty="0" smtClean="0">
                <a:latin typeface="Times New Roman" panose="02020603050405020304" pitchFamily="18" charset="0"/>
                <a:cs typeface="Times New Roman" panose="02020603050405020304" pitchFamily="18" charset="0"/>
              </a:rPr>
              <a:t>inconsistencies.</a:t>
            </a:r>
          </a:p>
          <a:p>
            <a:pPr marL="342900" indent="-342900" algn="just">
              <a:buFont typeface="+mj-lt"/>
              <a:buAutoNum type="arabicPeriod"/>
            </a:pPr>
            <a:endParaRPr lang="en-US" dirty="0"/>
          </a:p>
          <a:p>
            <a:pPr marL="342900" indent="-342900" algn="just">
              <a:buFont typeface="+mj-lt"/>
              <a:buAutoNum type="arabicPeriod"/>
            </a:pPr>
            <a:r>
              <a:rPr lang="en-US" spc="5" dirty="0">
                <a:solidFill>
                  <a:prstClr val="black"/>
                </a:solidFill>
                <a:latin typeface="Times New Roman"/>
                <a:cs typeface="Times New Roman"/>
              </a:rPr>
              <a:t>Informally:</a:t>
            </a:r>
            <a:r>
              <a:rPr lang="en-US" spc="41" dirty="0">
                <a:solidFill>
                  <a:prstClr val="black"/>
                </a:solidFill>
                <a:latin typeface="Times New Roman"/>
                <a:cs typeface="Times New Roman"/>
              </a:rPr>
              <a:t> </a:t>
            </a:r>
            <a:r>
              <a:rPr lang="en-US" spc="5" dirty="0">
                <a:solidFill>
                  <a:prstClr val="black"/>
                </a:solidFill>
                <a:latin typeface="Times New Roman"/>
                <a:cs typeface="Times New Roman"/>
              </a:rPr>
              <a:t>“</a:t>
            </a:r>
            <a:r>
              <a:rPr lang="en-US" spc="5" dirty="0">
                <a:solidFill>
                  <a:srgbClr val="0000FF"/>
                </a:solidFill>
                <a:latin typeface="Times New Roman"/>
                <a:cs typeface="Times New Roman"/>
              </a:rPr>
              <a:t>every</a:t>
            </a:r>
            <a:r>
              <a:rPr lang="en-US" spc="14" dirty="0">
                <a:solidFill>
                  <a:srgbClr val="0000FF"/>
                </a:solidFill>
                <a:latin typeface="Times New Roman"/>
                <a:cs typeface="Times New Roman"/>
              </a:rPr>
              <a:t> </a:t>
            </a:r>
            <a:r>
              <a:rPr lang="en-US" spc="9" dirty="0">
                <a:solidFill>
                  <a:srgbClr val="0000FF"/>
                </a:solidFill>
                <a:latin typeface="Times New Roman"/>
                <a:cs typeface="Times New Roman"/>
              </a:rPr>
              <a:t>request</a:t>
            </a:r>
            <a:r>
              <a:rPr lang="en-US" spc="-27" dirty="0">
                <a:solidFill>
                  <a:srgbClr val="0000FF"/>
                </a:solidFill>
                <a:latin typeface="Times New Roman"/>
                <a:cs typeface="Times New Roman"/>
              </a:rPr>
              <a:t> </a:t>
            </a:r>
            <a:r>
              <a:rPr lang="en-US" spc="9" dirty="0">
                <a:solidFill>
                  <a:srgbClr val="0000FF"/>
                </a:solidFill>
                <a:latin typeface="Times New Roman"/>
                <a:cs typeface="Times New Roman"/>
              </a:rPr>
              <a:t>receives</a:t>
            </a:r>
            <a:r>
              <a:rPr lang="en-US" spc="-32" dirty="0">
                <a:solidFill>
                  <a:srgbClr val="0000FF"/>
                </a:solidFill>
                <a:latin typeface="Times New Roman"/>
                <a:cs typeface="Times New Roman"/>
              </a:rPr>
              <a:t> </a:t>
            </a:r>
            <a:r>
              <a:rPr lang="en-US" spc="9" dirty="0">
                <a:solidFill>
                  <a:srgbClr val="0000FF"/>
                </a:solidFill>
                <a:latin typeface="Times New Roman"/>
                <a:cs typeface="Times New Roman"/>
              </a:rPr>
              <a:t>the</a:t>
            </a:r>
            <a:r>
              <a:rPr lang="en-US" spc="5" dirty="0">
                <a:solidFill>
                  <a:srgbClr val="0000FF"/>
                </a:solidFill>
                <a:latin typeface="Times New Roman"/>
                <a:cs typeface="Times New Roman"/>
              </a:rPr>
              <a:t> </a:t>
            </a:r>
            <a:r>
              <a:rPr lang="en-US" spc="9" dirty="0">
                <a:solidFill>
                  <a:srgbClr val="0000FF"/>
                </a:solidFill>
                <a:latin typeface="Times New Roman"/>
                <a:cs typeface="Times New Roman"/>
              </a:rPr>
              <a:t>right</a:t>
            </a:r>
            <a:r>
              <a:rPr lang="en-US" spc="-5" dirty="0">
                <a:solidFill>
                  <a:srgbClr val="0000FF"/>
                </a:solidFill>
                <a:latin typeface="Times New Roman"/>
                <a:cs typeface="Times New Roman"/>
              </a:rPr>
              <a:t> </a:t>
            </a:r>
            <a:r>
              <a:rPr lang="en-US" spc="9" dirty="0">
                <a:solidFill>
                  <a:srgbClr val="0000FF"/>
                </a:solidFill>
                <a:latin typeface="Times New Roman"/>
                <a:cs typeface="Times New Roman"/>
              </a:rPr>
              <a:t>response</a:t>
            </a:r>
            <a:r>
              <a:rPr lang="en-US" spc="9" dirty="0" smtClean="0">
                <a:solidFill>
                  <a:prstClr val="black"/>
                </a:solidFill>
                <a:latin typeface="Times New Roman"/>
                <a:cs typeface="Times New Roman"/>
              </a:rPr>
              <a:t>”.</a:t>
            </a:r>
          </a:p>
          <a:p>
            <a:pPr marL="342900" indent="-342900" algn="just">
              <a:buFont typeface="+mj-lt"/>
              <a:buAutoNum type="arabicPeriod"/>
            </a:pPr>
            <a:endParaRPr lang="en-US" spc="9" dirty="0">
              <a:solidFill>
                <a:prstClr val="black"/>
              </a:solidFill>
              <a:latin typeface="Times New Roman"/>
              <a:cs typeface="Times New Roman"/>
            </a:endParaRPr>
          </a:p>
          <a:p>
            <a:pPr marL="342900" indent="-342900" algn="just">
              <a:buFont typeface="+mj-lt"/>
              <a:buAutoNum type="arabicPeriod"/>
            </a:pPr>
            <a:r>
              <a:rPr lang="en-US" spc="9" dirty="0">
                <a:solidFill>
                  <a:prstClr val="black"/>
                </a:solidFill>
                <a:latin typeface="Times New Roman"/>
                <a:cs typeface="Times New Roman"/>
              </a:rPr>
              <a:t>In relational databases the </a:t>
            </a:r>
            <a:r>
              <a:rPr lang="en-US" spc="14" dirty="0">
                <a:solidFill>
                  <a:prstClr val="black"/>
                </a:solidFill>
                <a:latin typeface="Times New Roman"/>
                <a:cs typeface="Times New Roman"/>
              </a:rPr>
              <a:t>above </a:t>
            </a:r>
            <a:r>
              <a:rPr lang="en-US" spc="9" dirty="0">
                <a:solidFill>
                  <a:prstClr val="black"/>
                </a:solidFill>
                <a:latin typeface="Times New Roman"/>
                <a:cs typeface="Times New Roman"/>
              </a:rPr>
              <a:t>aim </a:t>
            </a:r>
            <a:r>
              <a:rPr lang="en-US" spc="5" dirty="0">
                <a:solidFill>
                  <a:prstClr val="black"/>
                </a:solidFill>
                <a:latin typeface="Times New Roman"/>
                <a:cs typeface="Times New Roman"/>
              </a:rPr>
              <a:t>is </a:t>
            </a:r>
            <a:r>
              <a:rPr lang="en-US" spc="9" dirty="0">
                <a:solidFill>
                  <a:prstClr val="black"/>
                </a:solidFill>
                <a:latin typeface="Times New Roman"/>
                <a:cs typeface="Times New Roman"/>
              </a:rPr>
              <a:t>achieved </a:t>
            </a:r>
            <a:r>
              <a:rPr lang="en-US" spc="14" dirty="0">
                <a:solidFill>
                  <a:prstClr val="black"/>
                </a:solidFill>
                <a:latin typeface="Times New Roman"/>
                <a:cs typeface="Times New Roman"/>
              </a:rPr>
              <a:t>through </a:t>
            </a:r>
            <a:r>
              <a:rPr lang="en-US" spc="9" dirty="0">
                <a:solidFill>
                  <a:prstClr val="black"/>
                </a:solidFill>
                <a:latin typeface="Times New Roman"/>
                <a:cs typeface="Times New Roman"/>
              </a:rPr>
              <a:t>the </a:t>
            </a:r>
            <a:r>
              <a:rPr lang="en-US" spc="14" dirty="0">
                <a:solidFill>
                  <a:prstClr val="black"/>
                </a:solidFill>
                <a:latin typeface="Times New Roman"/>
                <a:cs typeface="Times New Roman"/>
              </a:rPr>
              <a:t> </a:t>
            </a:r>
            <a:r>
              <a:rPr lang="en-US" spc="9" dirty="0">
                <a:solidFill>
                  <a:prstClr val="black"/>
                </a:solidFill>
                <a:latin typeface="Times New Roman"/>
                <a:cs typeface="Times New Roman"/>
              </a:rPr>
              <a:t>enforcement </a:t>
            </a:r>
            <a:r>
              <a:rPr lang="en-US" spc="14" dirty="0">
                <a:solidFill>
                  <a:prstClr val="black"/>
                </a:solidFill>
                <a:latin typeface="Times New Roman"/>
                <a:cs typeface="Times New Roman"/>
              </a:rPr>
              <a:t>of </a:t>
            </a:r>
            <a:r>
              <a:rPr lang="en-US" spc="5" dirty="0">
                <a:solidFill>
                  <a:prstClr val="black"/>
                </a:solidFill>
                <a:latin typeface="Times New Roman"/>
                <a:cs typeface="Times New Roman"/>
              </a:rPr>
              <a:t>so-called </a:t>
            </a:r>
            <a:r>
              <a:rPr lang="en-US" b="1" spc="9" dirty="0">
                <a:solidFill>
                  <a:srgbClr val="FF0000"/>
                </a:solidFill>
                <a:latin typeface="Times New Roman"/>
                <a:cs typeface="Times New Roman"/>
              </a:rPr>
              <a:t>ACID </a:t>
            </a:r>
            <a:r>
              <a:rPr lang="en-US" spc="9" dirty="0">
                <a:solidFill>
                  <a:prstClr val="black"/>
                </a:solidFill>
                <a:latin typeface="Times New Roman"/>
                <a:cs typeface="Times New Roman"/>
              </a:rPr>
              <a:t>properties </a:t>
            </a:r>
            <a:r>
              <a:rPr lang="en-US" spc="5" dirty="0">
                <a:solidFill>
                  <a:prstClr val="black"/>
                </a:solidFill>
                <a:latin typeface="Times New Roman"/>
                <a:cs typeface="Times New Roman"/>
              </a:rPr>
              <a:t>to </a:t>
            </a:r>
            <a:r>
              <a:rPr lang="en-US" spc="9" dirty="0">
                <a:solidFill>
                  <a:prstClr val="black"/>
                </a:solidFill>
                <a:latin typeface="Times New Roman"/>
                <a:cs typeface="Times New Roman"/>
              </a:rPr>
              <a:t>database transactions </a:t>
            </a:r>
            <a:r>
              <a:rPr lang="en-US" spc="-530" dirty="0">
                <a:solidFill>
                  <a:prstClr val="black"/>
                </a:solidFill>
                <a:latin typeface="Times New Roman"/>
                <a:cs typeface="Times New Roman"/>
              </a:rPr>
              <a:t> </a:t>
            </a:r>
            <a:r>
              <a:rPr lang="en-US" dirty="0">
                <a:solidFill>
                  <a:prstClr val="black"/>
                </a:solidFill>
                <a:latin typeface="Times New Roman"/>
                <a:cs typeface="Times New Roman"/>
              </a:rPr>
              <a:t>(</a:t>
            </a:r>
            <a:r>
              <a:rPr lang="en-US" b="1" dirty="0">
                <a:solidFill>
                  <a:prstClr val="black"/>
                </a:solidFill>
                <a:latin typeface="Times New Roman"/>
                <a:cs typeface="Times New Roman"/>
              </a:rPr>
              <a:t>strong</a:t>
            </a:r>
            <a:r>
              <a:rPr lang="en-US" b="1" spc="5" dirty="0">
                <a:solidFill>
                  <a:prstClr val="black"/>
                </a:solidFill>
                <a:latin typeface="Times New Roman"/>
                <a:cs typeface="Times New Roman"/>
              </a:rPr>
              <a:t> </a:t>
            </a:r>
            <a:r>
              <a:rPr lang="en-US" b="1" spc="9" dirty="0">
                <a:solidFill>
                  <a:prstClr val="black"/>
                </a:solidFill>
                <a:latin typeface="Times New Roman"/>
                <a:cs typeface="Times New Roman"/>
              </a:rPr>
              <a:t>consistency</a:t>
            </a:r>
            <a:r>
              <a:rPr lang="en-US" spc="9" dirty="0" smtClean="0">
                <a:solidFill>
                  <a:prstClr val="black"/>
                </a:solidFill>
                <a:latin typeface="Times New Roman"/>
                <a:cs typeface="Times New Roman"/>
              </a:rPr>
              <a:t>).</a:t>
            </a:r>
            <a:endParaRPr lang="en-US" dirty="0">
              <a:solidFill>
                <a:prstClr val="black"/>
              </a:solidFill>
              <a:latin typeface="Times New Roman"/>
              <a:cs typeface="Times New Roman"/>
            </a:endParaRPr>
          </a:p>
          <a:p>
            <a:pPr algn="just"/>
            <a:endParaRPr lang="en-US" dirty="0" smtClean="0">
              <a:solidFill>
                <a:prstClr val="black"/>
              </a:solidFill>
              <a:latin typeface="Times New Roman"/>
              <a:cs typeface="Times New Roman"/>
            </a:endParaRPr>
          </a:p>
          <a:p>
            <a:pPr algn="just"/>
            <a:endParaRPr lang="en-US" dirty="0">
              <a:solidFill>
                <a:prstClr val="black"/>
              </a:solidFill>
              <a:latin typeface="Times New Roman"/>
              <a:cs typeface="Times New Roman"/>
            </a:endParaRPr>
          </a:p>
          <a:p>
            <a:pPr algn="just"/>
            <a:endParaRPr lang="en-IN" dirty="0"/>
          </a:p>
        </p:txBody>
      </p:sp>
      <p:pic>
        <p:nvPicPr>
          <p:cNvPr id="12" name="Picture 11">
            <a:extLst>
              <a:ext uri="{FF2B5EF4-FFF2-40B4-BE49-F238E27FC236}">
                <a16:creationId xmlns="" xmlns:a16="http://schemas.microsoft.com/office/drawing/2014/main" id="{992C0F7C-3FFF-8E92-1741-BFC00F711AAE}"/>
              </a:ext>
            </a:extLst>
          </p:cNvPr>
          <p:cNvPicPr>
            <a:picLocks noChangeAspect="1"/>
          </p:cNvPicPr>
          <p:nvPr/>
        </p:nvPicPr>
        <p:blipFill rotWithShape="1">
          <a:blip r:embed="rId3"/>
          <a:srcRect t="17808"/>
          <a:stretch/>
        </p:blipFill>
        <p:spPr>
          <a:xfrm>
            <a:off x="2591513" y="3429000"/>
            <a:ext cx="8544487" cy="3354835"/>
          </a:xfrm>
          <a:prstGeom prst="rect">
            <a:avLst/>
          </a:prstGeom>
        </p:spPr>
      </p:pic>
    </p:spTree>
    <p:extLst>
      <p:ext uri="{BB962C8B-B14F-4D97-AF65-F5344CB8AC3E}">
        <p14:creationId xmlns:p14="http://schemas.microsoft.com/office/powerpoint/2010/main" val="2834762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3" name="TextBox 12"/>
          <p:cNvSpPr txBox="1"/>
          <p:nvPr/>
        </p:nvSpPr>
        <p:spPr>
          <a:xfrm>
            <a:off x="2846835" y="54246"/>
            <a:ext cx="7325320" cy="5940088"/>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	</a:t>
            </a:r>
            <a:endParaRPr lang="en-IN" sz="2400" b="1" dirty="0" smtClean="0">
              <a:latin typeface="Times New Roman" panose="02020603050405020304" pitchFamily="18" charset="0"/>
              <a:cs typeface="Times New Roman" panose="02020603050405020304" pitchFamily="18" charset="0"/>
            </a:endParaRPr>
          </a:p>
          <a:p>
            <a:endParaRPr lang="en-IN"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IN"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Distribution Models</a:t>
            </a:r>
          </a:p>
          <a:p>
            <a:r>
              <a:rPr lang="en-IN"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Single Server</a:t>
            </a:r>
          </a:p>
          <a:p>
            <a:r>
              <a:rPr lang="en-US"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Sharding</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Master-Slave Replication</a:t>
            </a:r>
          </a:p>
          <a:p>
            <a:r>
              <a:rPr lang="en-IN"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Peer-to-Peer Replication</a:t>
            </a:r>
          </a:p>
          <a:p>
            <a:r>
              <a:rPr lang="en-US"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Combining Sharding and Replication</a:t>
            </a:r>
          </a:p>
          <a:p>
            <a:r>
              <a:rPr lang="en-IN"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Consistency </a:t>
            </a:r>
          </a:p>
          <a:p>
            <a:r>
              <a:rPr lang="en-IN"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Update Consistency</a:t>
            </a:r>
          </a:p>
          <a:p>
            <a:r>
              <a:rPr lang="en-US" sz="2000" dirty="0">
                <a:latin typeface="Times New Roman" panose="02020603050405020304" pitchFamily="18" charset="0"/>
                <a:cs typeface="Times New Roman" panose="02020603050405020304" pitchFamily="18" charset="0"/>
              </a:rPr>
              <a:t>	Read Consistency</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Relaxing </a:t>
            </a:r>
            <a:r>
              <a:rPr lang="en-US" sz="2000" dirty="0" smtClean="0">
                <a:latin typeface="Times New Roman" panose="02020603050405020304" pitchFamily="18" charset="0"/>
                <a:cs typeface="Times New Roman" panose="02020603050405020304" pitchFamily="18" charset="0"/>
              </a:rPr>
              <a:t>Consistency</a:t>
            </a:r>
          </a:p>
          <a:p>
            <a:r>
              <a:rPr lang="en-US" sz="2000" dirty="0">
                <a:latin typeface="Times New Roman" panose="02020603050405020304" pitchFamily="18" charset="0"/>
                <a:cs typeface="Times New Roman" panose="02020603050405020304" pitchFamily="18" charset="0"/>
              </a:rPr>
              <a:t>	The CAP Theorem</a:t>
            </a:r>
            <a:r>
              <a:rPr lang="en-US" sz="2000" dirty="0" smtClean="0">
                <a:latin typeface="Times New Roman" panose="02020603050405020304" pitchFamily="18" charset="0"/>
                <a:cs typeface="Times New Roman" panose="02020603050405020304" pitchFamily="18" charset="0"/>
              </a:rPr>
              <a:t>	</a:t>
            </a:r>
          </a:p>
          <a:p>
            <a:r>
              <a:rPr lang="en-US" sz="2000" dirty="0" smtClean="0">
                <a:latin typeface="Times New Roman" panose="02020603050405020304" pitchFamily="18" charset="0"/>
                <a:cs typeface="Times New Roman" panose="02020603050405020304" pitchFamily="18" charset="0"/>
              </a:rPr>
              <a:t>	Relaxing Durability</a:t>
            </a:r>
            <a:r>
              <a:rPr lang="en-US" sz="2000" dirty="0">
                <a:latin typeface="Times New Roman" panose="02020603050405020304" pitchFamily="18" charset="0"/>
                <a:cs typeface="Times New Roman" panose="02020603050405020304" pitchFamily="18" charset="0"/>
              </a:rPr>
              <a:t>, Quorums</a:t>
            </a:r>
            <a:r>
              <a:rPr lang="en-US" sz="2000" dirty="0" smtClean="0">
                <a:latin typeface="Times New Roman" panose="02020603050405020304" pitchFamily="18" charset="0"/>
                <a:cs typeface="Times New Roman" panose="02020603050405020304" pitchFamily="18" charset="0"/>
              </a:rPr>
              <a:t>.</a:t>
            </a:r>
          </a:p>
          <a:p>
            <a:r>
              <a:rPr lang="en-US"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Version Stamps</a:t>
            </a:r>
          </a:p>
          <a:p>
            <a:r>
              <a:rPr lang="en-US" sz="2000" dirty="0">
                <a:latin typeface="Times New Roman" panose="02020603050405020304" pitchFamily="18" charset="0"/>
                <a:cs typeface="Times New Roman" panose="02020603050405020304" pitchFamily="18" charset="0"/>
              </a:rPr>
              <a:t>	Business and System </a:t>
            </a:r>
            <a:r>
              <a:rPr lang="en-US" sz="2000" dirty="0" smtClean="0">
                <a:latin typeface="Times New Roman" panose="02020603050405020304" pitchFamily="18" charset="0"/>
                <a:cs typeface="Times New Roman" panose="02020603050405020304" pitchFamily="18" charset="0"/>
              </a:rPr>
              <a:t>Transactions</a:t>
            </a:r>
          </a:p>
          <a:p>
            <a:r>
              <a:rPr lang="en-US" sz="2000" dirty="0">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Version Stamps on Multiple </a:t>
            </a:r>
            <a:r>
              <a:rPr lang="fr-FR" sz="2000" dirty="0" smtClean="0">
                <a:latin typeface="Times New Roman" panose="02020603050405020304" pitchFamily="18" charset="0"/>
                <a:cs typeface="Times New Roman" panose="02020603050405020304" pitchFamily="18" charset="0"/>
              </a:rPr>
              <a:t>Node</a:t>
            </a:r>
          </a:p>
          <a:p>
            <a:endParaRPr lang="en-IN" sz="2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5736000" y="189000"/>
            <a:ext cx="2446395" cy="584775"/>
          </a:xfrm>
          <a:prstGeom prst="rect">
            <a:avLst/>
          </a:prstGeom>
          <a:noFill/>
        </p:spPr>
        <p:txBody>
          <a:bodyPr wrap="square" rtlCol="0">
            <a:spAutoFit/>
          </a:bodyPr>
          <a:lstStyle/>
          <a:p>
            <a:r>
              <a:rPr lang="en-IN"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2</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9891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504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Update Consistency</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2669755" y="773775"/>
            <a:ext cx="8665744" cy="5909310"/>
          </a:xfrm>
          <a:prstGeom prst="rect">
            <a:avLst/>
          </a:prstGeom>
        </p:spPr>
        <p:txBody>
          <a:bodyPr wrap="square">
            <a:spAutoFit/>
          </a:bodyPr>
          <a:lstStyle/>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We’ll begin by considering updating a telephone number. Coincidentally, Martin and </a:t>
            </a:r>
            <a:r>
              <a:rPr lang="en-US" dirty="0" err="1">
                <a:latin typeface="Times New Roman" panose="02020603050405020304" pitchFamily="18" charset="0"/>
                <a:cs typeface="Times New Roman" panose="02020603050405020304" pitchFamily="18" charset="0"/>
              </a:rPr>
              <a:t>Pramod</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are looking </a:t>
            </a:r>
            <a:r>
              <a:rPr lang="en-US" dirty="0">
                <a:latin typeface="Times New Roman" panose="02020603050405020304" pitchFamily="18" charset="0"/>
                <a:cs typeface="Times New Roman" panose="02020603050405020304" pitchFamily="18" charset="0"/>
              </a:rPr>
              <a:t>at the company website and notice that the phone number is out of date</a:t>
            </a:r>
            <a:r>
              <a:rPr lang="en-US"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dirty="0" smtClean="0">
                <a:latin typeface="Times New Roman" panose="02020603050405020304" pitchFamily="18" charset="0"/>
                <a:cs typeface="Times New Roman" panose="02020603050405020304" pitchFamily="18" charset="0"/>
              </a:rPr>
              <a:t>They both have </a:t>
            </a:r>
            <a:r>
              <a:rPr lang="en-US" dirty="0">
                <a:latin typeface="Times New Roman" panose="02020603050405020304" pitchFamily="18" charset="0"/>
                <a:cs typeface="Times New Roman" panose="02020603050405020304" pitchFamily="18" charset="0"/>
              </a:rPr>
              <a:t>update access, so they both go in at the same time to update the number. To make </a:t>
            </a:r>
            <a:r>
              <a:rPr lang="en-US" dirty="0" smtClean="0">
                <a:latin typeface="Times New Roman" panose="02020603050405020304" pitchFamily="18" charset="0"/>
                <a:cs typeface="Times New Roman" panose="02020603050405020304" pitchFamily="18" charset="0"/>
              </a:rPr>
              <a:t>the example </a:t>
            </a:r>
            <a:r>
              <a:rPr lang="en-US" dirty="0">
                <a:latin typeface="Times New Roman" panose="02020603050405020304" pitchFamily="18" charset="0"/>
                <a:cs typeface="Times New Roman" panose="02020603050405020304" pitchFamily="18" charset="0"/>
              </a:rPr>
              <a:t>interesting, we’ll assume they update it slightly differently, because each uses a </a:t>
            </a:r>
            <a:r>
              <a:rPr lang="en-US" dirty="0" smtClean="0">
                <a:latin typeface="Times New Roman" panose="02020603050405020304" pitchFamily="18" charset="0"/>
                <a:cs typeface="Times New Roman" panose="02020603050405020304" pitchFamily="18" charset="0"/>
              </a:rPr>
              <a:t>slightly different </a:t>
            </a:r>
            <a:r>
              <a:rPr lang="en-US" dirty="0">
                <a:latin typeface="Times New Roman" panose="02020603050405020304" pitchFamily="18" charset="0"/>
                <a:cs typeface="Times New Roman" panose="02020603050405020304" pitchFamily="18" charset="0"/>
              </a:rPr>
              <a:t>format. </a:t>
            </a:r>
            <a:endParaRPr lang="en-US"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issue is called a </a:t>
            </a:r>
            <a:r>
              <a:rPr lang="en-US" b="1" dirty="0">
                <a:latin typeface="Times New Roman" panose="02020603050405020304" pitchFamily="18" charset="0"/>
                <a:cs typeface="Times New Roman" panose="02020603050405020304" pitchFamily="18" charset="0"/>
              </a:rPr>
              <a:t>write-write conflict</a:t>
            </a:r>
            <a:r>
              <a:rPr lang="en-US" dirty="0">
                <a:latin typeface="Times New Roman" panose="02020603050405020304" pitchFamily="18" charset="0"/>
                <a:cs typeface="Times New Roman" panose="02020603050405020304" pitchFamily="18" charset="0"/>
              </a:rPr>
              <a:t>: two people updating the same </a:t>
            </a:r>
            <a:r>
              <a:rPr lang="en-US" dirty="0" smtClean="0">
                <a:latin typeface="Times New Roman" panose="02020603050405020304" pitchFamily="18" charset="0"/>
                <a:cs typeface="Times New Roman" panose="02020603050405020304" pitchFamily="18" charset="0"/>
              </a:rPr>
              <a:t>data item </a:t>
            </a:r>
            <a:r>
              <a:rPr lang="en-US" dirty="0">
                <a:latin typeface="Times New Roman" panose="02020603050405020304" pitchFamily="18" charset="0"/>
                <a:cs typeface="Times New Roman" panose="02020603050405020304" pitchFamily="18" charset="0"/>
              </a:rPr>
              <a:t>at the same time</a:t>
            </a:r>
            <a:r>
              <a:rPr lang="en-US"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dirty="0" smtClean="0">
                <a:latin typeface="Times New Roman" panose="02020603050405020304" pitchFamily="18" charset="0"/>
                <a:cs typeface="Times New Roman" panose="02020603050405020304" pitchFamily="18" charset="0"/>
              </a:rPr>
              <a:t>When </a:t>
            </a:r>
            <a:r>
              <a:rPr lang="en-US" dirty="0">
                <a:latin typeface="Times New Roman" panose="02020603050405020304" pitchFamily="18" charset="0"/>
                <a:cs typeface="Times New Roman" panose="02020603050405020304" pitchFamily="18" charset="0"/>
              </a:rPr>
              <a:t>the writes reach the server, the server will </a:t>
            </a:r>
            <a:r>
              <a:rPr lang="en-US" b="1" dirty="0">
                <a:latin typeface="Times New Roman" panose="02020603050405020304" pitchFamily="18" charset="0"/>
                <a:cs typeface="Times New Roman" panose="02020603050405020304" pitchFamily="18" charset="0"/>
              </a:rPr>
              <a:t>serialize</a:t>
            </a:r>
            <a:r>
              <a:rPr lang="en-US" dirty="0">
                <a:latin typeface="Times New Roman" panose="02020603050405020304" pitchFamily="18" charset="0"/>
                <a:cs typeface="Times New Roman" panose="02020603050405020304" pitchFamily="18" charset="0"/>
              </a:rPr>
              <a:t> them—decide to apply one, then </a:t>
            </a:r>
            <a:r>
              <a:rPr lang="en-US" dirty="0" smtClean="0">
                <a:latin typeface="Times New Roman" panose="02020603050405020304" pitchFamily="18" charset="0"/>
                <a:cs typeface="Times New Roman" panose="02020603050405020304" pitchFamily="18" charset="0"/>
              </a:rPr>
              <a:t>the other.</a:t>
            </a:r>
          </a:p>
          <a:p>
            <a:pPr marL="342900" indent="-342900" algn="just">
              <a:lnSpc>
                <a:spcPct val="150000"/>
              </a:lnSpc>
              <a:buFont typeface="+mj-lt"/>
              <a:buAutoNum type="arabicPeriod"/>
            </a:pPr>
            <a:r>
              <a:rPr lang="en-US" dirty="0" smtClean="0">
                <a:latin typeface="Times New Roman" panose="02020603050405020304" pitchFamily="18" charset="0"/>
                <a:cs typeface="Times New Roman" panose="02020603050405020304" pitchFamily="18" charset="0"/>
              </a:rPr>
              <a:t>A failure </a:t>
            </a:r>
            <a:r>
              <a:rPr lang="en-US" dirty="0">
                <a:latin typeface="Times New Roman" panose="02020603050405020304" pitchFamily="18" charset="0"/>
                <a:cs typeface="Times New Roman" panose="02020603050405020304" pitchFamily="18" charset="0"/>
              </a:rPr>
              <a:t>of </a:t>
            </a:r>
            <a:r>
              <a:rPr lang="en-US" dirty="0" smtClean="0">
                <a:latin typeface="Times New Roman" panose="02020603050405020304" pitchFamily="18" charset="0"/>
                <a:cs typeface="Times New Roman" panose="02020603050405020304" pitchFamily="18" charset="0"/>
              </a:rPr>
              <a:t>consistency happens in this case  </a:t>
            </a:r>
            <a:r>
              <a:rPr lang="en-US" dirty="0">
                <a:latin typeface="Times New Roman" panose="02020603050405020304" pitchFamily="18" charset="0"/>
                <a:cs typeface="Times New Roman" panose="02020603050405020304" pitchFamily="18" charset="0"/>
              </a:rPr>
              <a:t>because </a:t>
            </a:r>
            <a:r>
              <a:rPr lang="en-US" dirty="0" err="1">
                <a:latin typeface="Times New Roman" panose="02020603050405020304" pitchFamily="18" charset="0"/>
                <a:cs typeface="Times New Roman" panose="02020603050405020304" pitchFamily="18" charset="0"/>
              </a:rPr>
              <a:t>Pramod’s</a:t>
            </a:r>
            <a:r>
              <a:rPr lang="en-US" dirty="0">
                <a:latin typeface="Times New Roman" panose="02020603050405020304" pitchFamily="18" charset="0"/>
                <a:cs typeface="Times New Roman" panose="02020603050405020304" pitchFamily="18" charset="0"/>
              </a:rPr>
              <a:t> update </a:t>
            </a:r>
            <a:r>
              <a:rPr lang="en-US" dirty="0" smtClean="0">
                <a:latin typeface="Times New Roman" panose="02020603050405020304" pitchFamily="18" charset="0"/>
                <a:cs typeface="Times New Roman" panose="02020603050405020304" pitchFamily="18" charset="0"/>
              </a:rPr>
              <a:t>was based </a:t>
            </a:r>
            <a:r>
              <a:rPr lang="en-US" dirty="0">
                <a:latin typeface="Times New Roman" panose="02020603050405020304" pitchFamily="18" charset="0"/>
                <a:cs typeface="Times New Roman" panose="02020603050405020304" pitchFamily="18" charset="0"/>
              </a:rPr>
              <a:t>on the state before Martin’s update, yet was applied after it</a:t>
            </a:r>
            <a:r>
              <a:rPr lang="en-US"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Approaches for maintaining consistency in the face of concurrency are often described </a:t>
            </a:r>
            <a:r>
              <a:rPr lang="en-US" dirty="0" smtClean="0">
                <a:latin typeface="Times New Roman" panose="02020603050405020304" pitchFamily="18" charset="0"/>
                <a:cs typeface="Times New Roman" panose="02020603050405020304" pitchFamily="18" charset="0"/>
              </a:rPr>
              <a:t>as pessimistic </a:t>
            </a:r>
            <a:r>
              <a:rPr lang="en-US" dirty="0">
                <a:latin typeface="Times New Roman" panose="02020603050405020304" pitchFamily="18" charset="0"/>
                <a:cs typeface="Times New Roman" panose="02020603050405020304" pitchFamily="18" charset="0"/>
              </a:rPr>
              <a:t>or optimistic.</a:t>
            </a: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1663556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Update Consistency - Approaches</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6" name="Rectangle 5"/>
          <p:cNvSpPr/>
          <p:nvPr/>
        </p:nvSpPr>
        <p:spPr>
          <a:xfrm>
            <a:off x="2510132" y="1158696"/>
            <a:ext cx="8985868" cy="5355312"/>
          </a:xfrm>
          <a:prstGeom prst="rect">
            <a:avLst/>
          </a:prstGeom>
        </p:spPr>
        <p:txBody>
          <a:bodyPr wrap="square">
            <a:spAutoFit/>
          </a:bodyPr>
          <a:lstStyle/>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A pessimistic approach works by preventing conflicts from </a:t>
            </a:r>
            <a:r>
              <a:rPr lang="en-IN" dirty="0" smtClean="0">
                <a:latin typeface="Times New Roman" panose="02020603050405020304" pitchFamily="18" charset="0"/>
                <a:cs typeface="Times New Roman" panose="02020603050405020304" pitchFamily="18" charset="0"/>
              </a:rPr>
              <a:t>occurring; an </a:t>
            </a:r>
            <a:r>
              <a:rPr lang="en-IN" dirty="0">
                <a:latin typeface="Times New Roman" panose="02020603050405020304" pitchFamily="18" charset="0"/>
                <a:cs typeface="Times New Roman" panose="02020603050405020304" pitchFamily="18" charset="0"/>
              </a:rPr>
              <a:t>optimistic approach lets conflicts occur, but detects them and takes action to sort them out</a:t>
            </a:r>
            <a:r>
              <a:rPr lang="en-IN"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For update conflicts</a:t>
            </a:r>
            <a:r>
              <a:rPr lang="en-US" dirty="0">
                <a:latin typeface="Times New Roman" panose="02020603050405020304" pitchFamily="18" charset="0"/>
                <a:cs typeface="Times New Roman" panose="02020603050405020304" pitchFamily="18" charset="0"/>
              </a:rPr>
              <a:t>, the most common </a:t>
            </a:r>
            <a:r>
              <a:rPr lang="en-US" b="1" dirty="0">
                <a:latin typeface="Times New Roman" panose="02020603050405020304" pitchFamily="18" charset="0"/>
                <a:cs typeface="Times New Roman" panose="02020603050405020304" pitchFamily="18" charset="0"/>
              </a:rPr>
              <a:t>pessimistic approach </a:t>
            </a:r>
            <a:r>
              <a:rPr lang="en-US" dirty="0">
                <a:latin typeface="Times New Roman" panose="02020603050405020304" pitchFamily="18" charset="0"/>
                <a:cs typeface="Times New Roman" panose="02020603050405020304" pitchFamily="18" charset="0"/>
              </a:rPr>
              <a:t>is to have write locks, so that in order to change a value you need to acquire a lock, and the system ensures that only one client can get </a:t>
            </a:r>
            <a:r>
              <a:rPr lang="en-US" dirty="0" smtClean="0">
                <a:latin typeface="Times New Roman" panose="02020603050405020304" pitchFamily="18" charset="0"/>
                <a:cs typeface="Times New Roman" panose="02020603050405020304" pitchFamily="18" charset="0"/>
              </a:rPr>
              <a:t>a lock </a:t>
            </a:r>
            <a:r>
              <a:rPr lang="en-US" dirty="0">
                <a:latin typeface="Times New Roman" panose="02020603050405020304" pitchFamily="18" charset="0"/>
                <a:cs typeface="Times New Roman" panose="02020603050405020304" pitchFamily="18" charset="0"/>
              </a:rPr>
              <a:t>at a time</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So Martin and </a:t>
            </a:r>
            <a:r>
              <a:rPr lang="en-US" dirty="0" err="1">
                <a:latin typeface="Times New Roman" panose="02020603050405020304" pitchFamily="18" charset="0"/>
                <a:cs typeface="Times New Roman" panose="02020603050405020304" pitchFamily="18" charset="0"/>
              </a:rPr>
              <a:t>Pramod</a:t>
            </a:r>
            <a:r>
              <a:rPr lang="en-US" dirty="0">
                <a:latin typeface="Times New Roman" panose="02020603050405020304" pitchFamily="18" charset="0"/>
                <a:cs typeface="Times New Roman" panose="02020603050405020304" pitchFamily="18" charset="0"/>
              </a:rPr>
              <a:t> would both attempt to acquire the write lock, but only Martin (the first </a:t>
            </a:r>
            <a:r>
              <a:rPr lang="en-US" dirty="0" smtClean="0">
                <a:latin typeface="Times New Roman" panose="02020603050405020304" pitchFamily="18" charset="0"/>
                <a:cs typeface="Times New Roman" panose="02020603050405020304" pitchFamily="18" charset="0"/>
              </a:rPr>
              <a:t>one)would </a:t>
            </a:r>
            <a:r>
              <a:rPr lang="en-US" dirty="0">
                <a:latin typeface="Times New Roman" panose="02020603050405020304" pitchFamily="18" charset="0"/>
                <a:cs typeface="Times New Roman" panose="02020603050405020304" pitchFamily="18" charset="0"/>
              </a:rPr>
              <a:t>succeed. </a:t>
            </a:r>
            <a:r>
              <a:rPr lang="en-US" dirty="0" err="1">
                <a:latin typeface="Times New Roman" panose="02020603050405020304" pitchFamily="18" charset="0"/>
                <a:cs typeface="Times New Roman" panose="02020603050405020304" pitchFamily="18" charset="0"/>
              </a:rPr>
              <a:t>Pramod</a:t>
            </a:r>
            <a:r>
              <a:rPr lang="en-US" dirty="0">
                <a:latin typeface="Times New Roman" panose="02020603050405020304" pitchFamily="18" charset="0"/>
                <a:cs typeface="Times New Roman" panose="02020603050405020304" pitchFamily="18" charset="0"/>
              </a:rPr>
              <a:t> would then see the result of Martin’s write before deciding whether </a:t>
            </a:r>
            <a:r>
              <a:rPr lang="en-US" dirty="0" smtClean="0">
                <a:latin typeface="Times New Roman" panose="02020603050405020304" pitchFamily="18" charset="0"/>
                <a:cs typeface="Times New Roman" panose="02020603050405020304" pitchFamily="18" charset="0"/>
              </a:rPr>
              <a:t>to make his </a:t>
            </a:r>
            <a:r>
              <a:rPr lang="en-US" dirty="0">
                <a:latin typeface="Times New Roman" panose="02020603050405020304" pitchFamily="18" charset="0"/>
                <a:cs typeface="Times New Roman" panose="02020603050405020304" pitchFamily="18" charset="0"/>
              </a:rPr>
              <a:t>own update</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 common </a:t>
            </a:r>
            <a:r>
              <a:rPr lang="en-US" b="1" dirty="0">
                <a:latin typeface="Times New Roman" panose="02020603050405020304" pitchFamily="18" charset="0"/>
                <a:cs typeface="Times New Roman" panose="02020603050405020304" pitchFamily="18" charset="0"/>
              </a:rPr>
              <a:t>optimistic approach </a:t>
            </a:r>
            <a:r>
              <a:rPr lang="en-US" dirty="0">
                <a:latin typeface="Times New Roman" panose="02020603050405020304" pitchFamily="18" charset="0"/>
                <a:cs typeface="Times New Roman" panose="02020603050405020304" pitchFamily="18" charset="0"/>
              </a:rPr>
              <a:t>is a conditional update where any client that does an </a:t>
            </a:r>
            <a:r>
              <a:rPr lang="en-US" dirty="0" smtClean="0">
                <a:latin typeface="Times New Roman" panose="02020603050405020304" pitchFamily="18" charset="0"/>
                <a:cs typeface="Times New Roman" panose="02020603050405020304" pitchFamily="18" charset="0"/>
              </a:rPr>
              <a:t>update tests </a:t>
            </a:r>
            <a:r>
              <a:rPr lang="en-US" dirty="0">
                <a:latin typeface="Times New Roman" panose="02020603050405020304" pitchFamily="18" charset="0"/>
                <a:cs typeface="Times New Roman" panose="02020603050405020304" pitchFamily="18" charset="0"/>
              </a:rPr>
              <a:t>the value just before updating it to see if it’s changed since his last read. In this </a:t>
            </a:r>
            <a:r>
              <a:rPr lang="en-US" dirty="0" smtClean="0">
                <a:latin typeface="Times New Roman" panose="02020603050405020304" pitchFamily="18" charset="0"/>
                <a:cs typeface="Times New Roman" panose="02020603050405020304" pitchFamily="18" charset="0"/>
              </a:rPr>
              <a:t>case, Martin’s update would </a:t>
            </a:r>
            <a:r>
              <a:rPr lang="en-US" dirty="0">
                <a:latin typeface="Times New Roman" panose="02020603050405020304" pitchFamily="18" charset="0"/>
                <a:cs typeface="Times New Roman" panose="02020603050405020304" pitchFamily="18" charset="0"/>
              </a:rPr>
              <a:t>succeed but </a:t>
            </a:r>
            <a:r>
              <a:rPr lang="en-US" dirty="0" err="1">
                <a:latin typeface="Times New Roman" panose="02020603050405020304" pitchFamily="18" charset="0"/>
                <a:cs typeface="Times New Roman" panose="02020603050405020304" pitchFamily="18" charset="0"/>
              </a:rPr>
              <a:t>Pramod’s</a:t>
            </a:r>
            <a:r>
              <a:rPr lang="en-US" dirty="0">
                <a:latin typeface="Times New Roman" panose="02020603050405020304" pitchFamily="18" charset="0"/>
                <a:cs typeface="Times New Roman" panose="02020603050405020304" pitchFamily="18" charset="0"/>
              </a:rPr>
              <a:t> would fail. The error would let </a:t>
            </a:r>
            <a:r>
              <a:rPr lang="en-US" dirty="0" err="1">
                <a:latin typeface="Times New Roman" panose="02020603050405020304" pitchFamily="18" charset="0"/>
                <a:cs typeface="Times New Roman" panose="02020603050405020304" pitchFamily="18" charset="0"/>
              </a:rPr>
              <a:t>Pramod</a:t>
            </a:r>
            <a:r>
              <a:rPr lang="en-US" dirty="0">
                <a:latin typeface="Times New Roman" panose="02020603050405020304" pitchFamily="18" charset="0"/>
                <a:cs typeface="Times New Roman" panose="02020603050405020304" pitchFamily="18" charset="0"/>
              </a:rPr>
              <a:t> know </a:t>
            </a:r>
            <a:r>
              <a:rPr lang="en-US" dirty="0" smtClean="0">
                <a:latin typeface="Times New Roman" panose="02020603050405020304" pitchFamily="18" charset="0"/>
                <a:cs typeface="Times New Roman" panose="02020603050405020304" pitchFamily="18" charset="0"/>
              </a:rPr>
              <a:t>that he </a:t>
            </a:r>
            <a:r>
              <a:rPr lang="en-US" dirty="0">
                <a:latin typeface="Times New Roman" panose="02020603050405020304" pitchFamily="18" charset="0"/>
                <a:cs typeface="Times New Roman" panose="02020603050405020304" pitchFamily="18" charset="0"/>
              </a:rPr>
              <a:t>should look at </a:t>
            </a:r>
            <a:r>
              <a:rPr lang="en-US" dirty="0" smtClean="0">
                <a:latin typeface="Times New Roman" panose="02020603050405020304" pitchFamily="18" charset="0"/>
                <a:cs typeface="Times New Roman" panose="02020603050405020304" pitchFamily="18" charset="0"/>
              </a:rPr>
              <a:t>the value </a:t>
            </a:r>
            <a:r>
              <a:rPr lang="en-US" dirty="0">
                <a:latin typeface="Times New Roman" panose="02020603050405020304" pitchFamily="18" charset="0"/>
                <a:cs typeface="Times New Roman" panose="02020603050405020304" pitchFamily="18" charset="0"/>
              </a:rPr>
              <a:t>again and decide whether to attempt a further update</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But if there’s more than one server, such as with peer-to-peer replication, then two </a:t>
            </a:r>
            <a:r>
              <a:rPr lang="en-US" dirty="0" smtClean="0">
                <a:latin typeface="Times New Roman" panose="02020603050405020304" pitchFamily="18" charset="0"/>
                <a:cs typeface="Times New Roman" panose="02020603050405020304" pitchFamily="18" charset="0"/>
              </a:rPr>
              <a:t>nodes might apply the </a:t>
            </a:r>
            <a:r>
              <a:rPr lang="en-US" dirty="0">
                <a:latin typeface="Times New Roman" panose="02020603050405020304" pitchFamily="18" charset="0"/>
                <a:cs typeface="Times New Roman" panose="02020603050405020304" pitchFamily="18" charset="0"/>
              </a:rPr>
              <a:t>updates in a different order, resulting in a different value for the telephone </a:t>
            </a:r>
            <a:r>
              <a:rPr lang="en-US" dirty="0" smtClean="0">
                <a:latin typeface="Times New Roman" panose="02020603050405020304" pitchFamily="18" charset="0"/>
                <a:cs typeface="Times New Roman" panose="02020603050405020304" pitchFamily="18" charset="0"/>
              </a:rPr>
              <a:t>number on </a:t>
            </a:r>
            <a:r>
              <a:rPr lang="en-US" dirty="0">
                <a:latin typeface="Times New Roman" panose="02020603050405020304" pitchFamily="18" charset="0"/>
                <a:cs typeface="Times New Roman" panose="02020603050405020304" pitchFamily="18" charset="0"/>
              </a:rPr>
              <a:t>each peer.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323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413147" y="39959"/>
            <a:ext cx="826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Update Consistency – With multiple server</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6" name="Rectangle 5"/>
          <p:cNvSpPr/>
          <p:nvPr/>
        </p:nvSpPr>
        <p:spPr>
          <a:xfrm>
            <a:off x="2510132" y="773775"/>
            <a:ext cx="4369375" cy="5632311"/>
          </a:xfrm>
          <a:prstGeom prst="rect">
            <a:avLst/>
          </a:prstGeom>
        </p:spPr>
        <p:txBody>
          <a:bodyPr wrap="square">
            <a:spAutoFit/>
          </a:bodyPr>
          <a:lstStyle/>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When we </a:t>
            </a:r>
            <a:r>
              <a:rPr lang="en-US" dirty="0">
                <a:latin typeface="Times New Roman" panose="02020603050405020304" pitchFamily="18" charset="0"/>
                <a:cs typeface="Times New Roman" panose="02020603050405020304" pitchFamily="18" charset="0"/>
              </a:rPr>
              <a:t>talk about concurrency in distributed systems, they talk about </a:t>
            </a:r>
            <a:r>
              <a:rPr lang="en-US" dirty="0" smtClean="0">
                <a:latin typeface="Times New Roman" panose="02020603050405020304" pitchFamily="18" charset="0"/>
                <a:cs typeface="Times New Roman" panose="02020603050405020304" pitchFamily="18" charset="0"/>
              </a:rPr>
              <a:t>sequential consistency—ensuring </a:t>
            </a:r>
            <a:r>
              <a:rPr lang="en-US" dirty="0">
                <a:latin typeface="Times New Roman" panose="02020603050405020304" pitchFamily="18" charset="0"/>
                <a:cs typeface="Times New Roman" panose="02020603050405020304" pitchFamily="18" charset="0"/>
              </a:rPr>
              <a:t>that all nodes apply operations in the same order</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Concurrent programming involves a fundamental </a:t>
            </a:r>
            <a:r>
              <a:rPr lang="en-US" dirty="0" smtClean="0">
                <a:latin typeface="Times New Roman" panose="02020603050405020304" pitchFamily="18" charset="0"/>
                <a:cs typeface="Times New Roman" panose="02020603050405020304" pitchFamily="18" charset="0"/>
              </a:rPr>
              <a:t>tradeoff between </a:t>
            </a:r>
            <a:r>
              <a:rPr lang="en-US" dirty="0">
                <a:latin typeface="Times New Roman" panose="02020603050405020304" pitchFamily="18" charset="0"/>
                <a:cs typeface="Times New Roman" panose="02020603050405020304" pitchFamily="18" charset="0"/>
              </a:rPr>
              <a:t>safety (avoiding errors such as update conflicts) and </a:t>
            </a:r>
            <a:r>
              <a:rPr lang="en-US" dirty="0" err="1">
                <a:latin typeface="Times New Roman" panose="02020603050405020304" pitchFamily="18" charset="0"/>
                <a:cs typeface="Times New Roman" panose="02020603050405020304" pitchFamily="18" charset="0"/>
              </a:rPr>
              <a:t>liveness</a:t>
            </a:r>
            <a:r>
              <a:rPr lang="en-US" dirty="0">
                <a:latin typeface="Times New Roman" panose="02020603050405020304" pitchFamily="18" charset="0"/>
                <a:cs typeface="Times New Roman" panose="02020603050405020304" pitchFamily="18" charset="0"/>
              </a:rPr>
              <a:t> (responding quickly </a:t>
            </a:r>
            <a:r>
              <a:rPr lang="en-US" dirty="0" smtClean="0">
                <a:latin typeface="Times New Roman" panose="02020603050405020304" pitchFamily="18" charset="0"/>
                <a:cs typeface="Times New Roman" panose="02020603050405020304" pitchFamily="18" charset="0"/>
              </a:rPr>
              <a:t>to clients).</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Replication makes it much more likely to run into write-write conflicts. If different nodes </a:t>
            </a:r>
            <a:r>
              <a:rPr lang="en-US" dirty="0" smtClean="0">
                <a:latin typeface="Times New Roman" panose="02020603050405020304" pitchFamily="18" charset="0"/>
                <a:cs typeface="Times New Roman" panose="02020603050405020304" pitchFamily="18" charset="0"/>
              </a:rPr>
              <a:t>have different </a:t>
            </a:r>
            <a:r>
              <a:rPr lang="en-US" dirty="0">
                <a:latin typeface="Times New Roman" panose="02020603050405020304" pitchFamily="18" charset="0"/>
                <a:cs typeface="Times New Roman" panose="02020603050405020304" pitchFamily="18" charset="0"/>
              </a:rPr>
              <a:t>copies of some data which can be independently updated, then you’ll get conflicts </a:t>
            </a:r>
            <a:r>
              <a:rPr lang="en-US" dirty="0" smtClean="0">
                <a:latin typeface="Times New Roman" panose="02020603050405020304" pitchFamily="18" charset="0"/>
                <a:cs typeface="Times New Roman" panose="02020603050405020304" pitchFamily="18" charset="0"/>
              </a:rPr>
              <a:t>unless we take </a:t>
            </a:r>
            <a:r>
              <a:rPr lang="en-US" dirty="0">
                <a:latin typeface="Times New Roman" panose="02020603050405020304" pitchFamily="18" charset="0"/>
                <a:cs typeface="Times New Roman" panose="02020603050405020304" pitchFamily="18" charset="0"/>
              </a:rPr>
              <a:t>specific measures to avoid them</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In this example, we want to check whether </a:t>
            </a:r>
            <a:r>
              <a:rPr lang="en-US" dirty="0" smtClean="0">
                <a:latin typeface="Times New Roman" panose="02020603050405020304" pitchFamily="18" charset="0"/>
                <a:cs typeface="Times New Roman" panose="02020603050405020304" pitchFamily="18" charset="0"/>
              </a:rPr>
              <a:t>X+Y+Z=100. </a:t>
            </a:r>
            <a:endParaRPr lang="en-IN" dirty="0">
              <a:latin typeface="Times New Roman" panose="02020603050405020304" pitchFamily="18" charset="0"/>
              <a:cs typeface="Times New Roman" panose="02020603050405020304" pitchFamily="18" charset="0"/>
            </a:endParaRPr>
          </a:p>
        </p:txBody>
      </p:sp>
      <p:pic>
        <p:nvPicPr>
          <p:cNvPr id="11" name="object 5"/>
          <p:cNvPicPr/>
          <p:nvPr/>
        </p:nvPicPr>
        <p:blipFill>
          <a:blip r:embed="rId3" cstate="print"/>
          <a:stretch>
            <a:fillRect/>
          </a:stretch>
        </p:blipFill>
        <p:spPr>
          <a:xfrm>
            <a:off x="7176000" y="937950"/>
            <a:ext cx="4320000" cy="5022060"/>
          </a:xfrm>
          <a:prstGeom prst="rect">
            <a:avLst/>
          </a:prstGeom>
        </p:spPr>
      </p:pic>
      <p:sp>
        <p:nvSpPr>
          <p:cNvPr id="4" name="TextBox 3"/>
          <p:cNvSpPr txBox="1"/>
          <p:nvPr/>
        </p:nvSpPr>
        <p:spPr>
          <a:xfrm>
            <a:off x="7176000" y="5949000"/>
            <a:ext cx="43200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t>
            </a:r>
            <a:r>
              <a:rPr lang="en-US" spc="-5" dirty="0">
                <a:solidFill>
                  <a:prstClr val="black"/>
                </a:solidFill>
                <a:latin typeface="Times New Roman"/>
                <a:cs typeface="Times New Roman"/>
              </a:rPr>
              <a:t>his</a:t>
            </a:r>
            <a:r>
              <a:rPr lang="en-US" spc="14" dirty="0">
                <a:solidFill>
                  <a:prstClr val="black"/>
                </a:solidFill>
                <a:latin typeface="Times New Roman"/>
                <a:cs typeface="Times New Roman"/>
              </a:rPr>
              <a:t> </a:t>
            </a:r>
            <a:r>
              <a:rPr lang="en-US" spc="-5" dirty="0">
                <a:solidFill>
                  <a:prstClr val="black"/>
                </a:solidFill>
                <a:latin typeface="Times New Roman"/>
                <a:cs typeface="Times New Roman"/>
              </a:rPr>
              <a:t>kind</a:t>
            </a:r>
            <a:r>
              <a:rPr lang="en-US" spc="-9" dirty="0">
                <a:solidFill>
                  <a:prstClr val="black"/>
                </a:solidFill>
                <a:latin typeface="Times New Roman"/>
                <a:cs typeface="Times New Roman"/>
              </a:rPr>
              <a:t> </a:t>
            </a:r>
            <a:r>
              <a:rPr lang="en-US" spc="-5" dirty="0">
                <a:solidFill>
                  <a:prstClr val="black"/>
                </a:solidFill>
                <a:latin typeface="Times New Roman"/>
                <a:cs typeface="Times New Roman"/>
              </a:rPr>
              <a:t>of</a:t>
            </a:r>
            <a:r>
              <a:rPr lang="en-US" spc="23" dirty="0">
                <a:solidFill>
                  <a:prstClr val="black"/>
                </a:solidFill>
                <a:latin typeface="Times New Roman"/>
                <a:cs typeface="Times New Roman"/>
              </a:rPr>
              <a:t> </a:t>
            </a:r>
            <a:r>
              <a:rPr lang="en-US" dirty="0">
                <a:solidFill>
                  <a:prstClr val="black"/>
                </a:solidFill>
                <a:latin typeface="Times New Roman"/>
                <a:cs typeface="Times New Roman"/>
              </a:rPr>
              <a:t>conflicts</a:t>
            </a:r>
            <a:r>
              <a:rPr lang="en-US" spc="-50" dirty="0">
                <a:solidFill>
                  <a:prstClr val="black"/>
                </a:solidFill>
                <a:latin typeface="Times New Roman"/>
                <a:cs typeface="Times New Roman"/>
              </a:rPr>
              <a:t> </a:t>
            </a:r>
            <a:r>
              <a:rPr lang="en-US" dirty="0">
                <a:solidFill>
                  <a:prstClr val="black"/>
                </a:solidFill>
                <a:latin typeface="Times New Roman"/>
                <a:cs typeface="Times New Roman"/>
              </a:rPr>
              <a:t>is</a:t>
            </a:r>
            <a:r>
              <a:rPr lang="en-US" spc="14" dirty="0">
                <a:solidFill>
                  <a:prstClr val="black"/>
                </a:solidFill>
                <a:latin typeface="Times New Roman"/>
                <a:cs typeface="Times New Roman"/>
              </a:rPr>
              <a:t> </a:t>
            </a:r>
            <a:r>
              <a:rPr lang="en-US" spc="-5" dirty="0">
                <a:solidFill>
                  <a:prstClr val="black"/>
                </a:solidFill>
                <a:latin typeface="Times New Roman"/>
                <a:cs typeface="Times New Roman"/>
              </a:rPr>
              <a:t>also</a:t>
            </a:r>
            <a:r>
              <a:rPr lang="en-US" spc="-9" dirty="0">
                <a:solidFill>
                  <a:prstClr val="black"/>
                </a:solidFill>
                <a:latin typeface="Times New Roman"/>
                <a:cs typeface="Times New Roman"/>
              </a:rPr>
              <a:t> </a:t>
            </a:r>
            <a:r>
              <a:rPr lang="en-US" spc="-5" dirty="0">
                <a:solidFill>
                  <a:prstClr val="black"/>
                </a:solidFill>
                <a:latin typeface="Times New Roman"/>
                <a:cs typeface="Times New Roman"/>
              </a:rPr>
              <a:t>called</a:t>
            </a:r>
            <a:r>
              <a:rPr lang="en-US" spc="-27" dirty="0">
                <a:solidFill>
                  <a:prstClr val="black"/>
                </a:solidFill>
                <a:latin typeface="Times New Roman"/>
                <a:cs typeface="Times New Roman"/>
              </a:rPr>
              <a:t> </a:t>
            </a:r>
            <a:r>
              <a:rPr lang="en-US" spc="-5" dirty="0">
                <a:solidFill>
                  <a:srgbClr val="7F0000"/>
                </a:solidFill>
                <a:latin typeface="Times New Roman"/>
                <a:cs typeface="Times New Roman"/>
              </a:rPr>
              <a:t>inconsistent</a:t>
            </a:r>
            <a:r>
              <a:rPr lang="en-US" spc="-23" dirty="0">
                <a:solidFill>
                  <a:srgbClr val="7F0000"/>
                </a:solidFill>
                <a:latin typeface="Times New Roman"/>
                <a:cs typeface="Times New Roman"/>
              </a:rPr>
              <a:t> </a:t>
            </a:r>
            <a:r>
              <a:rPr lang="en-US" spc="-5" dirty="0">
                <a:solidFill>
                  <a:srgbClr val="7F0000"/>
                </a:solidFill>
                <a:latin typeface="Times New Roman"/>
                <a:cs typeface="Times New Roman"/>
              </a:rPr>
              <a:t>read.</a:t>
            </a:r>
            <a:r>
              <a:rPr lang="en-US" spc="-131" dirty="0">
                <a:solidFill>
                  <a:srgbClr val="7F0000"/>
                </a:solidFill>
                <a:latin typeface="Times New Roman"/>
                <a:cs typeface="Times New Roman"/>
              </a:rPr>
              <a:t> </a:t>
            </a:r>
            <a:r>
              <a:rPr lang="en-US" spc="-27" dirty="0">
                <a:solidFill>
                  <a:prstClr val="black"/>
                </a:solidFill>
                <a:latin typeface="Times New Roman"/>
                <a:cs typeface="Times New Roman"/>
              </a:rPr>
              <a:t>Avoiding </a:t>
            </a:r>
            <a:r>
              <a:rPr lang="en-US" spc="-589" dirty="0">
                <a:solidFill>
                  <a:prstClr val="black"/>
                </a:solidFill>
                <a:latin typeface="Times New Roman"/>
                <a:cs typeface="Times New Roman"/>
              </a:rPr>
              <a:t> </a:t>
            </a:r>
            <a:r>
              <a:rPr lang="en-US" spc="-5" dirty="0">
                <a:solidFill>
                  <a:prstClr val="black"/>
                </a:solidFill>
                <a:latin typeface="Times New Roman"/>
                <a:cs typeface="Times New Roman"/>
              </a:rPr>
              <a:t>them </a:t>
            </a:r>
            <a:r>
              <a:rPr lang="en-US" spc="-18" dirty="0">
                <a:solidFill>
                  <a:prstClr val="black"/>
                </a:solidFill>
                <a:latin typeface="Times New Roman"/>
                <a:cs typeface="Times New Roman"/>
              </a:rPr>
              <a:t>means</a:t>
            </a:r>
            <a:r>
              <a:rPr lang="en-US" spc="50" dirty="0">
                <a:solidFill>
                  <a:prstClr val="black"/>
                </a:solidFill>
                <a:latin typeface="Times New Roman"/>
                <a:cs typeface="Times New Roman"/>
              </a:rPr>
              <a:t> </a:t>
            </a:r>
            <a:r>
              <a:rPr lang="en-US" spc="-5" dirty="0">
                <a:solidFill>
                  <a:prstClr val="black"/>
                </a:solidFill>
                <a:latin typeface="Times New Roman"/>
                <a:cs typeface="Times New Roman"/>
              </a:rPr>
              <a:t>ensuring</a:t>
            </a:r>
            <a:r>
              <a:rPr lang="en-US" spc="-14" dirty="0">
                <a:solidFill>
                  <a:prstClr val="black"/>
                </a:solidFill>
                <a:latin typeface="Times New Roman"/>
                <a:cs typeface="Times New Roman"/>
              </a:rPr>
              <a:t> </a:t>
            </a:r>
            <a:r>
              <a:rPr lang="en-US" b="1" spc="-5" dirty="0">
                <a:solidFill>
                  <a:srgbClr val="7F0000"/>
                </a:solidFill>
                <a:latin typeface="Times New Roman"/>
                <a:cs typeface="Times New Roman"/>
              </a:rPr>
              <a:t>logical consistency</a:t>
            </a:r>
            <a:endParaRPr lang="en-US" dirty="0">
              <a:solidFill>
                <a:prstClr val="black"/>
              </a:solidFill>
              <a:latin typeface="Times New Roman"/>
              <a:cs typeface="Times New Roman"/>
            </a:endParaRPr>
          </a:p>
          <a:p>
            <a:endParaRPr lang="en-IN" dirty="0"/>
          </a:p>
        </p:txBody>
      </p:sp>
    </p:spTree>
    <p:extLst>
      <p:ext uri="{BB962C8B-B14F-4D97-AF65-F5344CB8AC3E}">
        <p14:creationId xmlns:p14="http://schemas.microsoft.com/office/powerpoint/2010/main" val="4851767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Read Consistency</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6" name="Rectangle 5"/>
          <p:cNvSpPr/>
          <p:nvPr/>
        </p:nvSpPr>
        <p:spPr>
          <a:xfrm>
            <a:off x="2510132" y="1158696"/>
            <a:ext cx="8985868" cy="2308324"/>
          </a:xfrm>
          <a:prstGeom prst="rect">
            <a:avLst/>
          </a:prstGeom>
        </p:spPr>
        <p:txBody>
          <a:bodyPr wrap="square">
            <a:spAutoFit/>
          </a:bodyPr>
          <a:lstStyle/>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store that maintains update consistency is one thing, but it doesn’t guarantee </a:t>
            </a:r>
            <a:r>
              <a:rPr lang="en-US" dirty="0" smtClean="0">
                <a:latin typeface="Times New Roman" panose="02020603050405020304" pitchFamily="18" charset="0"/>
                <a:cs typeface="Times New Roman" panose="02020603050405020304" pitchFamily="18" charset="0"/>
              </a:rPr>
              <a:t>that readers </a:t>
            </a:r>
            <a:r>
              <a:rPr lang="en-US" dirty="0">
                <a:latin typeface="Times New Roman" panose="02020603050405020304" pitchFamily="18" charset="0"/>
                <a:cs typeface="Times New Roman" panose="02020603050405020304" pitchFamily="18" charset="0"/>
              </a:rPr>
              <a:t>of that data store will always get consistent responses to their requests. </a:t>
            </a:r>
          </a:p>
          <a:p>
            <a:pPr marL="342900" indent="-342900" algn="just">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Let’s </a:t>
            </a:r>
            <a:r>
              <a:rPr lang="en-US" dirty="0" smtClean="0">
                <a:latin typeface="Times New Roman" panose="02020603050405020304" pitchFamily="18" charset="0"/>
                <a:cs typeface="Times New Roman" panose="02020603050405020304" pitchFamily="18" charset="0"/>
              </a:rPr>
              <a:t>imagine we </a:t>
            </a:r>
            <a:r>
              <a:rPr lang="en-US" dirty="0">
                <a:latin typeface="Times New Roman" panose="02020603050405020304" pitchFamily="18" charset="0"/>
                <a:cs typeface="Times New Roman" panose="02020603050405020304" pitchFamily="18" charset="0"/>
              </a:rPr>
              <a:t>have an order with line items and a shipping charge. The shipping charge is calculated </a:t>
            </a:r>
            <a:r>
              <a:rPr lang="en-US" dirty="0" smtClean="0">
                <a:latin typeface="Times New Roman" panose="02020603050405020304" pitchFamily="18" charset="0"/>
                <a:cs typeface="Times New Roman" panose="02020603050405020304" pitchFamily="18" charset="0"/>
              </a:rPr>
              <a:t>based on </a:t>
            </a:r>
            <a:r>
              <a:rPr lang="en-US" dirty="0">
                <a:latin typeface="Times New Roman" panose="02020603050405020304" pitchFamily="18" charset="0"/>
                <a:cs typeface="Times New Roman" panose="02020603050405020304" pitchFamily="18" charset="0"/>
              </a:rPr>
              <a:t>the line items in the order. If we add a line item, we thus also need to recalculate and </a:t>
            </a:r>
            <a:r>
              <a:rPr lang="en-US" dirty="0" smtClean="0">
                <a:latin typeface="Times New Roman" panose="02020603050405020304" pitchFamily="18" charset="0"/>
                <a:cs typeface="Times New Roman" panose="02020603050405020304" pitchFamily="18" charset="0"/>
              </a:rPr>
              <a:t>update the </a:t>
            </a:r>
            <a:r>
              <a:rPr lang="en-US" dirty="0">
                <a:latin typeface="Times New Roman" panose="02020603050405020304" pitchFamily="18" charset="0"/>
                <a:cs typeface="Times New Roman" panose="02020603050405020304" pitchFamily="18" charset="0"/>
              </a:rPr>
              <a:t>shipping charge</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In a relational database, the shipping charge and line items will be </a:t>
            </a:r>
            <a:r>
              <a:rPr lang="en-US" dirty="0" smtClean="0">
                <a:latin typeface="Times New Roman" panose="02020603050405020304" pitchFamily="18" charset="0"/>
                <a:cs typeface="Times New Roman" panose="02020603050405020304" pitchFamily="18" charset="0"/>
              </a:rPr>
              <a:t>in separate </a:t>
            </a:r>
            <a:r>
              <a:rPr lang="en-US" dirty="0">
                <a:latin typeface="Times New Roman" panose="02020603050405020304" pitchFamily="18" charset="0"/>
                <a:cs typeface="Times New Roman" panose="02020603050405020304" pitchFamily="18" charset="0"/>
              </a:rPr>
              <a:t>tables.</a:t>
            </a:r>
          </a:p>
        </p:txBody>
      </p:sp>
      <p:pic>
        <p:nvPicPr>
          <p:cNvPr id="11" name="Picture 10">
            <a:extLst>
              <a:ext uri="{FF2B5EF4-FFF2-40B4-BE49-F238E27FC236}">
                <a16:creationId xmlns="" xmlns:a16="http://schemas.microsoft.com/office/drawing/2014/main" id="{D3352450-6EF9-BDD7-CFB6-6AC92C5A4513}"/>
              </a:ext>
            </a:extLst>
          </p:cNvPr>
          <p:cNvPicPr>
            <a:picLocks noChangeAspect="1"/>
          </p:cNvPicPr>
          <p:nvPr/>
        </p:nvPicPr>
        <p:blipFill>
          <a:blip r:embed="rId3"/>
          <a:stretch>
            <a:fillRect/>
          </a:stretch>
        </p:blipFill>
        <p:spPr>
          <a:xfrm>
            <a:off x="3029715" y="3547864"/>
            <a:ext cx="8169792" cy="3121136"/>
          </a:xfrm>
          <a:prstGeom prst="rect">
            <a:avLst/>
          </a:prstGeom>
        </p:spPr>
      </p:pic>
    </p:spTree>
    <p:extLst>
      <p:ext uri="{BB962C8B-B14F-4D97-AF65-F5344CB8AC3E}">
        <p14:creationId xmlns:p14="http://schemas.microsoft.com/office/powerpoint/2010/main" val="1446138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Read Consistency</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6" name="Rectangle 5"/>
          <p:cNvSpPr/>
          <p:nvPr/>
        </p:nvSpPr>
        <p:spPr>
          <a:xfrm>
            <a:off x="2510132" y="1158696"/>
            <a:ext cx="8985868" cy="6463308"/>
          </a:xfrm>
          <a:prstGeom prst="rect">
            <a:avLst/>
          </a:prstGeom>
        </p:spPr>
        <p:txBody>
          <a:bodyPr wrap="square">
            <a:spAutoFit/>
          </a:bodyPr>
          <a:lstStyle/>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To avoid a logically inconsistent read-write conflict, relational </a:t>
            </a:r>
            <a:r>
              <a:rPr lang="en-US" dirty="0" smtClean="0">
                <a:latin typeface="Times New Roman" panose="02020603050405020304" pitchFamily="18" charset="0"/>
                <a:cs typeface="Times New Roman" panose="02020603050405020304" pitchFamily="18" charset="0"/>
              </a:rPr>
              <a:t>databases support </a:t>
            </a:r>
            <a:r>
              <a:rPr lang="en-US" dirty="0">
                <a:latin typeface="Times New Roman" panose="02020603050405020304" pitchFamily="18" charset="0"/>
                <a:cs typeface="Times New Roman" panose="02020603050405020304" pitchFamily="18" charset="0"/>
              </a:rPr>
              <a:t>the notion of transactions. Providing Martin wraps his two writes in a transaction, </a:t>
            </a:r>
            <a:r>
              <a:rPr lang="en-US" dirty="0" smtClean="0">
                <a:latin typeface="Times New Roman" panose="02020603050405020304" pitchFamily="18" charset="0"/>
                <a:cs typeface="Times New Roman" panose="02020603050405020304" pitchFamily="18" charset="0"/>
              </a:rPr>
              <a:t>the system guarantees that </a:t>
            </a:r>
            <a:r>
              <a:rPr lang="en-US" dirty="0" err="1">
                <a:latin typeface="Times New Roman" panose="02020603050405020304" pitchFamily="18" charset="0"/>
                <a:cs typeface="Times New Roman" panose="02020603050405020304" pitchFamily="18" charset="0"/>
              </a:rPr>
              <a:t>Pramod</a:t>
            </a:r>
            <a:r>
              <a:rPr lang="en-US" dirty="0">
                <a:latin typeface="Times New Roman" panose="02020603050405020304" pitchFamily="18" charset="0"/>
                <a:cs typeface="Times New Roman" panose="02020603050405020304" pitchFamily="18" charset="0"/>
              </a:rPr>
              <a:t> will either read both data items before the update or both after </a:t>
            </a:r>
            <a:r>
              <a:rPr lang="en-US" dirty="0" smtClean="0">
                <a:latin typeface="Times New Roman" panose="02020603050405020304" pitchFamily="18" charset="0"/>
                <a:cs typeface="Times New Roman" panose="02020603050405020304" pitchFamily="18" charset="0"/>
              </a:rPr>
              <a:t>the update.</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 common claim we hear is that NoSQL databases don’t support transactions and thus can’t </a:t>
            </a:r>
            <a:r>
              <a:rPr lang="en-US" dirty="0" smtClean="0">
                <a:latin typeface="Times New Roman" panose="02020603050405020304" pitchFamily="18" charset="0"/>
                <a:cs typeface="Times New Roman" panose="02020603050405020304" pitchFamily="18" charset="0"/>
              </a:rPr>
              <a:t>be consistent.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ggregate-oriented </a:t>
            </a:r>
            <a:r>
              <a:rPr lang="en-US" dirty="0">
                <a:latin typeface="Times New Roman" panose="02020603050405020304" pitchFamily="18" charset="0"/>
                <a:cs typeface="Times New Roman" panose="02020603050405020304" pitchFamily="18" charset="0"/>
              </a:rPr>
              <a:t>databases do support atomic updates, but only within a single aggregate but not between aggregates. In contrast, graph databases tend to </a:t>
            </a:r>
            <a:r>
              <a:rPr lang="en-US" dirty="0" smtClean="0">
                <a:latin typeface="Times New Roman" panose="02020603050405020304" pitchFamily="18" charset="0"/>
                <a:cs typeface="Times New Roman" panose="02020603050405020304" pitchFamily="18" charset="0"/>
              </a:rPr>
              <a:t>support ACID </a:t>
            </a:r>
            <a:r>
              <a:rPr lang="en-US" dirty="0">
                <a:latin typeface="Times New Roman" panose="02020603050405020304" pitchFamily="18" charset="0"/>
                <a:cs typeface="Times New Roman" panose="02020603050405020304" pitchFamily="18" charset="0"/>
              </a:rPr>
              <a:t>transactions just the same as relational databases</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pc="9" dirty="0">
                <a:solidFill>
                  <a:prstClr val="black"/>
                </a:solidFill>
                <a:latin typeface="Times New Roman"/>
                <a:cs typeface="Times New Roman"/>
              </a:rPr>
              <a:t>Since </a:t>
            </a:r>
            <a:r>
              <a:rPr lang="en-US" spc="5" dirty="0">
                <a:solidFill>
                  <a:prstClr val="black"/>
                </a:solidFill>
                <a:latin typeface="Times New Roman"/>
                <a:cs typeface="Times New Roman"/>
              </a:rPr>
              <a:t>in </a:t>
            </a:r>
            <a:r>
              <a:rPr lang="en-US" spc="14" dirty="0">
                <a:solidFill>
                  <a:prstClr val="black"/>
                </a:solidFill>
                <a:latin typeface="Times New Roman"/>
                <a:cs typeface="Times New Roman"/>
              </a:rPr>
              <a:t>NoSQL </a:t>
            </a:r>
            <a:r>
              <a:rPr lang="en-US" spc="9" dirty="0">
                <a:solidFill>
                  <a:prstClr val="black"/>
                </a:solidFill>
                <a:latin typeface="Times New Roman"/>
                <a:cs typeface="Times New Roman"/>
              </a:rPr>
              <a:t>databases </a:t>
            </a:r>
            <a:r>
              <a:rPr lang="en-US" spc="9" dirty="0">
                <a:solidFill>
                  <a:srgbClr val="FF0000"/>
                </a:solidFill>
                <a:latin typeface="Times New Roman"/>
                <a:cs typeface="Times New Roman"/>
              </a:rPr>
              <a:t>logical consistency </a:t>
            </a:r>
            <a:r>
              <a:rPr lang="en-US" spc="5" dirty="0">
                <a:solidFill>
                  <a:srgbClr val="FF0000"/>
                </a:solidFill>
                <a:latin typeface="Times New Roman"/>
                <a:cs typeface="Times New Roman"/>
              </a:rPr>
              <a:t>is within </a:t>
            </a:r>
            <a:r>
              <a:rPr lang="en-US" spc="9" dirty="0">
                <a:solidFill>
                  <a:srgbClr val="FF0000"/>
                </a:solidFill>
                <a:latin typeface="Times New Roman"/>
                <a:cs typeface="Times New Roman"/>
              </a:rPr>
              <a:t>an </a:t>
            </a:r>
            <a:r>
              <a:rPr lang="en-US" spc="14" dirty="0">
                <a:solidFill>
                  <a:srgbClr val="FF0000"/>
                </a:solidFill>
                <a:latin typeface="Times New Roman"/>
                <a:cs typeface="Times New Roman"/>
              </a:rPr>
              <a:t> </a:t>
            </a:r>
            <a:r>
              <a:rPr lang="en-US" spc="9" dirty="0">
                <a:solidFill>
                  <a:srgbClr val="FF0000"/>
                </a:solidFill>
                <a:latin typeface="Times New Roman"/>
                <a:cs typeface="Times New Roman"/>
              </a:rPr>
              <a:t>aggregate </a:t>
            </a:r>
            <a:r>
              <a:rPr lang="en-US" spc="14" dirty="0">
                <a:solidFill>
                  <a:srgbClr val="FF0000"/>
                </a:solidFill>
                <a:latin typeface="Times New Roman"/>
                <a:cs typeface="Times New Roman"/>
              </a:rPr>
              <a:t>but not </a:t>
            </a:r>
            <a:r>
              <a:rPr lang="en-US" spc="9" dirty="0">
                <a:solidFill>
                  <a:srgbClr val="FF0000"/>
                </a:solidFill>
                <a:latin typeface="Times New Roman"/>
                <a:cs typeface="Times New Roman"/>
              </a:rPr>
              <a:t>between aggregates, </a:t>
            </a:r>
            <a:r>
              <a:rPr lang="en-US" spc="14" dirty="0">
                <a:solidFill>
                  <a:prstClr val="black"/>
                </a:solidFill>
                <a:latin typeface="Times New Roman"/>
                <a:cs typeface="Times New Roman"/>
              </a:rPr>
              <a:t>any update </a:t>
            </a:r>
            <a:r>
              <a:rPr lang="en-US" spc="9" dirty="0">
                <a:solidFill>
                  <a:prstClr val="black"/>
                </a:solidFill>
                <a:latin typeface="Times New Roman"/>
                <a:cs typeface="Times New Roman"/>
              </a:rPr>
              <a:t>that </a:t>
            </a:r>
            <a:r>
              <a:rPr lang="en-US" spc="-5" dirty="0">
                <a:solidFill>
                  <a:prstClr val="black"/>
                </a:solidFill>
                <a:latin typeface="Times New Roman"/>
                <a:cs typeface="Times New Roman"/>
              </a:rPr>
              <a:t>affects </a:t>
            </a:r>
            <a:r>
              <a:rPr lang="en-US" dirty="0">
                <a:solidFill>
                  <a:prstClr val="black"/>
                </a:solidFill>
                <a:latin typeface="Times New Roman"/>
                <a:cs typeface="Times New Roman"/>
              </a:rPr>
              <a:t> </a:t>
            </a:r>
            <a:r>
              <a:rPr lang="en-US" spc="5" dirty="0">
                <a:solidFill>
                  <a:prstClr val="black"/>
                </a:solidFill>
                <a:latin typeface="Times New Roman"/>
                <a:cs typeface="Times New Roman"/>
              </a:rPr>
              <a:t>multiple </a:t>
            </a:r>
            <a:r>
              <a:rPr lang="en-US" spc="9" dirty="0">
                <a:solidFill>
                  <a:prstClr val="black"/>
                </a:solidFill>
                <a:latin typeface="Times New Roman"/>
                <a:cs typeface="Times New Roman"/>
              </a:rPr>
              <a:t>aggregates leaves </a:t>
            </a:r>
            <a:r>
              <a:rPr lang="en-US" spc="14" dirty="0">
                <a:solidFill>
                  <a:prstClr val="black"/>
                </a:solidFill>
                <a:latin typeface="Times New Roman"/>
                <a:cs typeface="Times New Roman"/>
              </a:rPr>
              <a:t>open </a:t>
            </a:r>
            <a:r>
              <a:rPr lang="en-US" spc="9" dirty="0">
                <a:solidFill>
                  <a:prstClr val="black"/>
                </a:solidFill>
                <a:latin typeface="Times New Roman"/>
                <a:cs typeface="Times New Roman"/>
              </a:rPr>
              <a:t>a </a:t>
            </a:r>
            <a:r>
              <a:rPr lang="en-US" dirty="0">
                <a:solidFill>
                  <a:prstClr val="black"/>
                </a:solidFill>
                <a:latin typeface="Times New Roman"/>
                <a:cs typeface="Times New Roman"/>
              </a:rPr>
              <a:t>time </a:t>
            </a:r>
            <a:r>
              <a:rPr lang="en-US" spc="14" dirty="0">
                <a:solidFill>
                  <a:prstClr val="black"/>
                </a:solidFill>
                <a:latin typeface="Times New Roman"/>
                <a:cs typeface="Times New Roman"/>
              </a:rPr>
              <a:t>when </a:t>
            </a:r>
            <a:r>
              <a:rPr lang="en-US" spc="5" dirty="0">
                <a:solidFill>
                  <a:prstClr val="black"/>
                </a:solidFill>
                <a:latin typeface="Times New Roman"/>
                <a:cs typeface="Times New Roman"/>
              </a:rPr>
              <a:t>clients </a:t>
            </a:r>
            <a:r>
              <a:rPr lang="en-US" spc="9" dirty="0">
                <a:solidFill>
                  <a:prstClr val="black"/>
                </a:solidFill>
                <a:latin typeface="Times New Roman"/>
                <a:cs typeface="Times New Roman"/>
              </a:rPr>
              <a:t>could perform </a:t>
            </a:r>
            <a:r>
              <a:rPr lang="en-US" spc="-530" dirty="0">
                <a:solidFill>
                  <a:prstClr val="black"/>
                </a:solidFill>
                <a:latin typeface="Times New Roman"/>
                <a:cs typeface="Times New Roman"/>
              </a:rPr>
              <a:t> </a:t>
            </a:r>
            <a:r>
              <a:rPr lang="en-US" spc="9" dirty="0">
                <a:solidFill>
                  <a:prstClr val="black"/>
                </a:solidFill>
                <a:latin typeface="Times New Roman"/>
                <a:cs typeface="Times New Roman"/>
              </a:rPr>
              <a:t>an</a:t>
            </a:r>
            <a:r>
              <a:rPr lang="en-US" spc="5" dirty="0">
                <a:solidFill>
                  <a:prstClr val="black"/>
                </a:solidFill>
                <a:latin typeface="Times New Roman"/>
                <a:cs typeface="Times New Roman"/>
              </a:rPr>
              <a:t> </a:t>
            </a:r>
            <a:r>
              <a:rPr lang="en-US" spc="9" dirty="0">
                <a:solidFill>
                  <a:prstClr val="black"/>
                </a:solidFill>
                <a:latin typeface="Times New Roman"/>
                <a:cs typeface="Times New Roman"/>
              </a:rPr>
              <a:t>inconsistent</a:t>
            </a:r>
            <a:r>
              <a:rPr lang="en-US" spc="-27" dirty="0">
                <a:solidFill>
                  <a:prstClr val="black"/>
                </a:solidFill>
                <a:latin typeface="Times New Roman"/>
                <a:cs typeface="Times New Roman"/>
              </a:rPr>
              <a:t> </a:t>
            </a:r>
            <a:r>
              <a:rPr lang="en-US" spc="9" dirty="0" smtClean="0">
                <a:solidFill>
                  <a:prstClr val="black"/>
                </a:solidFill>
                <a:latin typeface="Times New Roman"/>
                <a:cs typeface="Times New Roman"/>
              </a:rPr>
              <a:t>read.</a:t>
            </a:r>
          </a:p>
          <a:p>
            <a:pPr marL="342900" indent="-342900" algn="just">
              <a:buFont typeface="+mj-lt"/>
              <a:buAutoNum type="arabicPeriod"/>
            </a:pPr>
            <a:endParaRPr lang="en-US" spc="9" dirty="0" smtClean="0">
              <a:solidFill>
                <a:prstClr val="black"/>
              </a:solidFill>
              <a:latin typeface="Times New Roman"/>
              <a:cs typeface="Times New Roman"/>
            </a:endParaRPr>
          </a:p>
          <a:p>
            <a:pPr marL="342900" indent="-342900" algn="just">
              <a:buFont typeface="+mj-lt"/>
              <a:buAutoNum type="arabicPeriod"/>
            </a:pPr>
            <a:r>
              <a:rPr lang="en-US" spc="14" dirty="0">
                <a:solidFill>
                  <a:prstClr val="black"/>
                </a:solidFill>
                <a:latin typeface="Times New Roman"/>
                <a:cs typeface="Times New Roman"/>
              </a:rPr>
              <a:t>A NoSQL </a:t>
            </a:r>
            <a:r>
              <a:rPr lang="en-US" dirty="0">
                <a:solidFill>
                  <a:prstClr val="black"/>
                </a:solidFill>
                <a:latin typeface="Times New Roman"/>
                <a:cs typeface="Times New Roman"/>
              </a:rPr>
              <a:t>system </a:t>
            </a:r>
            <a:r>
              <a:rPr lang="en-US" spc="5" dirty="0">
                <a:solidFill>
                  <a:prstClr val="black"/>
                </a:solidFill>
                <a:latin typeface="Times New Roman"/>
                <a:cs typeface="Times New Roman"/>
              </a:rPr>
              <a:t>may </a:t>
            </a:r>
            <a:r>
              <a:rPr lang="en-US" spc="14" dirty="0">
                <a:solidFill>
                  <a:prstClr val="black"/>
                </a:solidFill>
                <a:latin typeface="Times New Roman"/>
                <a:cs typeface="Times New Roman"/>
              </a:rPr>
              <a:t>have </a:t>
            </a:r>
            <a:r>
              <a:rPr lang="en-US" spc="9" dirty="0">
                <a:solidFill>
                  <a:prstClr val="black"/>
                </a:solidFill>
                <a:latin typeface="Times New Roman"/>
                <a:cs typeface="Times New Roman"/>
              </a:rPr>
              <a:t>a quite short </a:t>
            </a:r>
            <a:r>
              <a:rPr lang="en-US" b="1" spc="9" dirty="0">
                <a:solidFill>
                  <a:prstClr val="black"/>
                </a:solidFill>
                <a:latin typeface="Times New Roman"/>
                <a:cs typeface="Times New Roman"/>
              </a:rPr>
              <a:t>inconsistency </a:t>
            </a:r>
            <a:r>
              <a:rPr lang="en-US" b="1" spc="14" dirty="0">
                <a:solidFill>
                  <a:prstClr val="black"/>
                </a:solidFill>
                <a:latin typeface="Times New Roman"/>
                <a:cs typeface="Times New Roman"/>
              </a:rPr>
              <a:t>window </a:t>
            </a:r>
            <a:r>
              <a:rPr lang="en-US" b="1" spc="18" dirty="0">
                <a:solidFill>
                  <a:prstClr val="black"/>
                </a:solidFill>
                <a:latin typeface="Times New Roman"/>
                <a:cs typeface="Times New Roman"/>
              </a:rPr>
              <a:t> </a:t>
            </a:r>
            <a:r>
              <a:rPr lang="en-US" spc="5" dirty="0">
                <a:solidFill>
                  <a:prstClr val="black"/>
                </a:solidFill>
                <a:latin typeface="Times New Roman"/>
                <a:cs typeface="Times New Roman"/>
              </a:rPr>
              <a:t>(e.g.,</a:t>
            </a:r>
            <a:r>
              <a:rPr lang="en-US" spc="-122" dirty="0">
                <a:solidFill>
                  <a:prstClr val="black"/>
                </a:solidFill>
                <a:latin typeface="Times New Roman"/>
                <a:cs typeface="Times New Roman"/>
              </a:rPr>
              <a:t> </a:t>
            </a:r>
            <a:r>
              <a:rPr lang="en-US" spc="-5" dirty="0">
                <a:solidFill>
                  <a:prstClr val="black"/>
                </a:solidFill>
                <a:latin typeface="Times New Roman"/>
                <a:cs typeface="Times New Roman"/>
              </a:rPr>
              <a:t>Amazon’s</a:t>
            </a:r>
            <a:r>
              <a:rPr lang="en-US" spc="-9" dirty="0">
                <a:solidFill>
                  <a:prstClr val="black"/>
                </a:solidFill>
                <a:latin typeface="Times New Roman"/>
                <a:cs typeface="Times New Roman"/>
              </a:rPr>
              <a:t> </a:t>
            </a:r>
            <a:r>
              <a:rPr lang="en-US" spc="9" dirty="0">
                <a:solidFill>
                  <a:prstClr val="black"/>
                </a:solidFill>
                <a:latin typeface="Times New Roman"/>
                <a:cs typeface="Times New Roman"/>
              </a:rPr>
              <a:t>documentation</a:t>
            </a:r>
            <a:r>
              <a:rPr lang="en-US" spc="-36" dirty="0">
                <a:solidFill>
                  <a:prstClr val="black"/>
                </a:solidFill>
                <a:latin typeface="Times New Roman"/>
                <a:cs typeface="Times New Roman"/>
              </a:rPr>
              <a:t> </a:t>
            </a:r>
            <a:r>
              <a:rPr lang="en-US" dirty="0">
                <a:solidFill>
                  <a:prstClr val="black"/>
                </a:solidFill>
                <a:latin typeface="Times New Roman"/>
                <a:cs typeface="Times New Roman"/>
              </a:rPr>
              <a:t>says</a:t>
            </a:r>
            <a:r>
              <a:rPr lang="en-US" spc="14" dirty="0">
                <a:solidFill>
                  <a:prstClr val="black"/>
                </a:solidFill>
                <a:latin typeface="Times New Roman"/>
                <a:cs typeface="Times New Roman"/>
              </a:rPr>
              <a:t> </a:t>
            </a:r>
            <a:r>
              <a:rPr lang="en-US" spc="9" dirty="0">
                <a:solidFill>
                  <a:prstClr val="black"/>
                </a:solidFill>
                <a:latin typeface="Times New Roman"/>
                <a:cs typeface="Times New Roman"/>
              </a:rPr>
              <a:t>that</a:t>
            </a:r>
            <a:r>
              <a:rPr lang="en-US" spc="-5" dirty="0">
                <a:solidFill>
                  <a:prstClr val="black"/>
                </a:solidFill>
                <a:latin typeface="Times New Roman"/>
                <a:cs typeface="Times New Roman"/>
              </a:rPr>
              <a:t> </a:t>
            </a:r>
            <a:r>
              <a:rPr lang="en-US" spc="9" dirty="0">
                <a:solidFill>
                  <a:prstClr val="black"/>
                </a:solidFill>
                <a:latin typeface="Times New Roman"/>
                <a:cs typeface="Times New Roman"/>
              </a:rPr>
              <a:t>the</a:t>
            </a:r>
            <a:r>
              <a:rPr lang="en-US" dirty="0">
                <a:solidFill>
                  <a:prstClr val="black"/>
                </a:solidFill>
                <a:latin typeface="Times New Roman"/>
                <a:cs typeface="Times New Roman"/>
              </a:rPr>
              <a:t> </a:t>
            </a:r>
            <a:r>
              <a:rPr lang="en-US" spc="9" dirty="0">
                <a:solidFill>
                  <a:prstClr val="black"/>
                </a:solidFill>
                <a:latin typeface="Times New Roman"/>
                <a:cs typeface="Times New Roman"/>
              </a:rPr>
              <a:t>inconsistency</a:t>
            </a:r>
            <a:r>
              <a:rPr lang="en-US" spc="-36" dirty="0">
                <a:solidFill>
                  <a:prstClr val="black"/>
                </a:solidFill>
                <a:latin typeface="Times New Roman"/>
                <a:cs typeface="Times New Roman"/>
              </a:rPr>
              <a:t> </a:t>
            </a:r>
            <a:r>
              <a:rPr lang="en-US" spc="14" dirty="0">
                <a:solidFill>
                  <a:prstClr val="black"/>
                </a:solidFill>
                <a:latin typeface="Times New Roman"/>
                <a:cs typeface="Times New Roman"/>
              </a:rPr>
              <a:t>window </a:t>
            </a:r>
            <a:r>
              <a:rPr lang="en-US" spc="-530" dirty="0">
                <a:solidFill>
                  <a:prstClr val="black"/>
                </a:solidFill>
                <a:latin typeface="Times New Roman"/>
                <a:cs typeface="Times New Roman"/>
              </a:rPr>
              <a:t> </a:t>
            </a:r>
            <a:r>
              <a:rPr lang="en-US" spc="5" dirty="0">
                <a:solidFill>
                  <a:prstClr val="black"/>
                </a:solidFill>
                <a:latin typeface="Times New Roman"/>
                <a:cs typeface="Times New Roman"/>
              </a:rPr>
              <a:t>for</a:t>
            </a:r>
            <a:r>
              <a:rPr lang="en-US" spc="23" dirty="0">
                <a:solidFill>
                  <a:prstClr val="black"/>
                </a:solidFill>
                <a:latin typeface="Times New Roman"/>
                <a:cs typeface="Times New Roman"/>
              </a:rPr>
              <a:t> </a:t>
            </a:r>
            <a:r>
              <a:rPr lang="en-US" dirty="0">
                <a:solidFill>
                  <a:prstClr val="black"/>
                </a:solidFill>
                <a:latin typeface="Times New Roman"/>
                <a:cs typeface="Times New Roman"/>
              </a:rPr>
              <a:t>its</a:t>
            </a:r>
            <a:r>
              <a:rPr lang="en-US" spc="-9" dirty="0">
                <a:solidFill>
                  <a:prstClr val="black"/>
                </a:solidFill>
                <a:latin typeface="Times New Roman"/>
                <a:cs typeface="Times New Roman"/>
              </a:rPr>
              <a:t> </a:t>
            </a:r>
            <a:r>
              <a:rPr lang="en-US" spc="9" dirty="0" err="1">
                <a:solidFill>
                  <a:prstClr val="black"/>
                </a:solidFill>
                <a:latin typeface="Times New Roman"/>
                <a:cs typeface="Times New Roman"/>
              </a:rPr>
              <a:t>SimpleDB</a:t>
            </a:r>
            <a:r>
              <a:rPr lang="en-US" spc="32" dirty="0">
                <a:solidFill>
                  <a:prstClr val="black"/>
                </a:solidFill>
                <a:latin typeface="Times New Roman"/>
                <a:cs typeface="Times New Roman"/>
              </a:rPr>
              <a:t> </a:t>
            </a:r>
            <a:r>
              <a:rPr lang="en-US" spc="5" dirty="0">
                <a:solidFill>
                  <a:prstClr val="black"/>
                </a:solidFill>
                <a:latin typeface="Times New Roman"/>
                <a:cs typeface="Times New Roman"/>
              </a:rPr>
              <a:t>service</a:t>
            </a:r>
            <a:r>
              <a:rPr lang="en-US" spc="-23" dirty="0">
                <a:solidFill>
                  <a:prstClr val="black"/>
                </a:solidFill>
                <a:latin typeface="Times New Roman"/>
                <a:cs typeface="Times New Roman"/>
              </a:rPr>
              <a:t> </a:t>
            </a:r>
            <a:r>
              <a:rPr lang="en-US" spc="5" dirty="0">
                <a:solidFill>
                  <a:prstClr val="black"/>
                </a:solidFill>
                <a:latin typeface="Times New Roman"/>
                <a:cs typeface="Times New Roman"/>
              </a:rPr>
              <a:t>is</a:t>
            </a:r>
            <a:r>
              <a:rPr lang="en-US" spc="14" dirty="0">
                <a:solidFill>
                  <a:prstClr val="black"/>
                </a:solidFill>
                <a:latin typeface="Times New Roman"/>
                <a:cs typeface="Times New Roman"/>
              </a:rPr>
              <a:t> </a:t>
            </a:r>
            <a:r>
              <a:rPr lang="en-US" spc="9" dirty="0">
                <a:solidFill>
                  <a:prstClr val="black"/>
                </a:solidFill>
                <a:latin typeface="Times New Roman"/>
                <a:cs typeface="Times New Roman"/>
              </a:rPr>
              <a:t>usually</a:t>
            </a:r>
            <a:r>
              <a:rPr lang="en-US" spc="-14" dirty="0">
                <a:solidFill>
                  <a:prstClr val="black"/>
                </a:solidFill>
                <a:latin typeface="Times New Roman"/>
                <a:cs typeface="Times New Roman"/>
              </a:rPr>
              <a:t> </a:t>
            </a:r>
            <a:r>
              <a:rPr lang="en-US" spc="5" dirty="0">
                <a:solidFill>
                  <a:prstClr val="black"/>
                </a:solidFill>
                <a:latin typeface="Times New Roman"/>
                <a:cs typeface="Times New Roman"/>
              </a:rPr>
              <a:t>less</a:t>
            </a:r>
            <a:r>
              <a:rPr lang="en-US" spc="-9" dirty="0">
                <a:solidFill>
                  <a:prstClr val="black"/>
                </a:solidFill>
                <a:latin typeface="Times New Roman"/>
                <a:cs typeface="Times New Roman"/>
              </a:rPr>
              <a:t> </a:t>
            </a:r>
            <a:r>
              <a:rPr lang="en-US" spc="9" dirty="0">
                <a:solidFill>
                  <a:prstClr val="black"/>
                </a:solidFill>
                <a:latin typeface="Times New Roman"/>
                <a:cs typeface="Times New Roman"/>
              </a:rPr>
              <a:t>than a</a:t>
            </a:r>
            <a:r>
              <a:rPr lang="en-US" dirty="0">
                <a:solidFill>
                  <a:prstClr val="black"/>
                </a:solidFill>
                <a:latin typeface="Times New Roman"/>
                <a:cs typeface="Times New Roman"/>
              </a:rPr>
              <a:t> </a:t>
            </a:r>
            <a:r>
              <a:rPr lang="en-US" spc="9" dirty="0">
                <a:solidFill>
                  <a:prstClr val="black"/>
                </a:solidFill>
                <a:latin typeface="Times New Roman"/>
                <a:cs typeface="Times New Roman"/>
              </a:rPr>
              <a:t>second)</a:t>
            </a:r>
            <a:endParaRPr lang="en-US" dirty="0">
              <a:solidFill>
                <a:prstClr val="black"/>
              </a:solidFill>
              <a:latin typeface="Times New Roman"/>
              <a:cs typeface="Times New Roman"/>
            </a:endParaRPr>
          </a:p>
          <a:p>
            <a:pPr marL="342900" indent="-342900" algn="just">
              <a:buFont typeface="+mj-lt"/>
              <a:buAutoNum type="arabicPeriod"/>
            </a:pPr>
            <a:endParaRPr lang="en-US" spc="9" dirty="0" smtClean="0">
              <a:solidFill>
                <a:prstClr val="black"/>
              </a:solidFill>
              <a:latin typeface="Times New Roman"/>
              <a:cs typeface="Times New Roman"/>
            </a:endParaRPr>
          </a:p>
          <a:p>
            <a:pPr marL="342900" indent="-342900" algn="just">
              <a:buFont typeface="+mj-lt"/>
              <a:buAutoNum type="arabicPeriod"/>
            </a:pPr>
            <a:endParaRPr lang="en-US" spc="9" dirty="0">
              <a:solidFill>
                <a:prstClr val="black"/>
              </a:solidFill>
              <a:latin typeface="Times New Roman"/>
              <a:cs typeface="Times New Roman"/>
            </a:endParaRPr>
          </a:p>
          <a:p>
            <a:pPr algn="just"/>
            <a:endParaRPr lang="en-US" dirty="0" smtClean="0">
              <a:solidFill>
                <a:prstClr val="black"/>
              </a:solidFill>
              <a:latin typeface="Times New Roman"/>
              <a:cs typeface="Times New Roman"/>
            </a:endParaRP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7008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Replication Consistency</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507200" y="843675"/>
            <a:ext cx="8988799" cy="1767150"/>
          </a:xfrm>
          <a:prstGeom prst="rect">
            <a:avLst/>
          </a:prstGeom>
        </p:spPr>
        <p:txBody>
          <a:bodyPr wrap="square">
            <a:spAutoFit/>
          </a:bodyPr>
          <a:lstStyle/>
          <a:p>
            <a:pPr marL="11516" marR="480232" algn="just" defTabSz="829178">
              <a:spcBef>
                <a:spcPts val="95"/>
              </a:spcBef>
            </a:pPr>
            <a:r>
              <a:rPr lang="en-US" spc="5" dirty="0">
                <a:solidFill>
                  <a:srgbClr val="C00000"/>
                </a:solidFill>
                <a:latin typeface="Times New Roman"/>
                <a:cs typeface="Times New Roman"/>
              </a:rPr>
              <a:t>Replication</a:t>
            </a:r>
            <a:r>
              <a:rPr lang="en-US" spc="-63" dirty="0">
                <a:solidFill>
                  <a:srgbClr val="C00000"/>
                </a:solidFill>
                <a:latin typeface="Times New Roman"/>
                <a:cs typeface="Times New Roman"/>
              </a:rPr>
              <a:t> </a:t>
            </a:r>
            <a:r>
              <a:rPr lang="en-US" spc="5" dirty="0">
                <a:solidFill>
                  <a:srgbClr val="C00000"/>
                </a:solidFill>
                <a:latin typeface="Times New Roman"/>
                <a:cs typeface="Times New Roman"/>
              </a:rPr>
              <a:t>consistency</a:t>
            </a:r>
            <a:r>
              <a:rPr lang="en-US" spc="-63" dirty="0">
                <a:solidFill>
                  <a:srgbClr val="C00000"/>
                </a:solidFill>
                <a:latin typeface="Times New Roman"/>
                <a:cs typeface="Times New Roman"/>
              </a:rPr>
              <a:t> </a:t>
            </a:r>
            <a:r>
              <a:rPr lang="en-US" spc="-5" dirty="0">
                <a:solidFill>
                  <a:srgbClr val="C00000"/>
                </a:solidFill>
                <a:latin typeface="Times New Roman"/>
                <a:cs typeface="Times New Roman"/>
              </a:rPr>
              <a:t>amounts</a:t>
            </a:r>
            <a:r>
              <a:rPr lang="en-US" spc="9" dirty="0">
                <a:solidFill>
                  <a:srgbClr val="C00000"/>
                </a:solidFill>
                <a:latin typeface="Times New Roman"/>
                <a:cs typeface="Times New Roman"/>
              </a:rPr>
              <a:t> </a:t>
            </a:r>
            <a:r>
              <a:rPr lang="en-US" spc="5" dirty="0">
                <a:solidFill>
                  <a:srgbClr val="C00000"/>
                </a:solidFill>
                <a:latin typeface="Times New Roman"/>
                <a:cs typeface="Times New Roman"/>
              </a:rPr>
              <a:t>to</a:t>
            </a:r>
            <a:r>
              <a:rPr lang="en-US" spc="-23" dirty="0">
                <a:solidFill>
                  <a:srgbClr val="C00000"/>
                </a:solidFill>
                <a:latin typeface="Times New Roman"/>
                <a:cs typeface="Times New Roman"/>
              </a:rPr>
              <a:t> </a:t>
            </a:r>
            <a:r>
              <a:rPr lang="en-US" spc="5" dirty="0">
                <a:solidFill>
                  <a:srgbClr val="C00000"/>
                </a:solidFill>
                <a:latin typeface="Times New Roman"/>
                <a:cs typeface="Times New Roman"/>
              </a:rPr>
              <a:t>ensuring</a:t>
            </a:r>
            <a:r>
              <a:rPr lang="en-US" spc="-45" dirty="0">
                <a:solidFill>
                  <a:srgbClr val="C00000"/>
                </a:solidFill>
                <a:latin typeface="Times New Roman"/>
                <a:cs typeface="Times New Roman"/>
              </a:rPr>
              <a:t> </a:t>
            </a:r>
            <a:r>
              <a:rPr lang="en-US" spc="5" dirty="0">
                <a:solidFill>
                  <a:srgbClr val="C00000"/>
                </a:solidFill>
                <a:latin typeface="Times New Roman"/>
                <a:cs typeface="Times New Roman"/>
              </a:rPr>
              <a:t>that</a:t>
            </a:r>
            <a:r>
              <a:rPr lang="en-US" spc="-9" dirty="0">
                <a:solidFill>
                  <a:srgbClr val="C00000"/>
                </a:solidFill>
                <a:latin typeface="Times New Roman"/>
                <a:cs typeface="Times New Roman"/>
              </a:rPr>
              <a:t> </a:t>
            </a:r>
            <a:r>
              <a:rPr lang="en-US" spc="5" dirty="0">
                <a:solidFill>
                  <a:srgbClr val="C00000"/>
                </a:solidFill>
                <a:latin typeface="Times New Roman"/>
                <a:cs typeface="Times New Roman"/>
              </a:rPr>
              <a:t>the</a:t>
            </a:r>
            <a:r>
              <a:rPr lang="en-US" spc="-18" dirty="0">
                <a:solidFill>
                  <a:srgbClr val="C00000"/>
                </a:solidFill>
                <a:latin typeface="Times New Roman"/>
                <a:cs typeface="Times New Roman"/>
              </a:rPr>
              <a:t> </a:t>
            </a:r>
            <a:r>
              <a:rPr lang="en-US" spc="-5" dirty="0">
                <a:solidFill>
                  <a:srgbClr val="C00000"/>
                </a:solidFill>
                <a:latin typeface="Times New Roman"/>
                <a:cs typeface="Times New Roman"/>
              </a:rPr>
              <a:t>same</a:t>
            </a:r>
            <a:r>
              <a:rPr lang="en-US" spc="9" dirty="0">
                <a:solidFill>
                  <a:srgbClr val="C00000"/>
                </a:solidFill>
                <a:latin typeface="Times New Roman"/>
                <a:cs typeface="Times New Roman"/>
              </a:rPr>
              <a:t> </a:t>
            </a:r>
            <a:r>
              <a:rPr lang="en-US" spc="5" dirty="0">
                <a:solidFill>
                  <a:srgbClr val="C00000"/>
                </a:solidFill>
                <a:latin typeface="Times New Roman"/>
                <a:cs typeface="Times New Roman"/>
              </a:rPr>
              <a:t>data</a:t>
            </a:r>
            <a:r>
              <a:rPr lang="en-US" spc="-18" dirty="0">
                <a:solidFill>
                  <a:srgbClr val="C00000"/>
                </a:solidFill>
                <a:latin typeface="Times New Roman"/>
                <a:cs typeface="Times New Roman"/>
              </a:rPr>
              <a:t> </a:t>
            </a:r>
            <a:r>
              <a:rPr lang="en-US" spc="5" dirty="0">
                <a:solidFill>
                  <a:srgbClr val="C00000"/>
                </a:solidFill>
                <a:latin typeface="Times New Roman"/>
                <a:cs typeface="Times New Roman"/>
              </a:rPr>
              <a:t>item</a:t>
            </a:r>
            <a:r>
              <a:rPr lang="en-US" spc="-54" dirty="0">
                <a:solidFill>
                  <a:srgbClr val="C00000"/>
                </a:solidFill>
                <a:latin typeface="Times New Roman"/>
                <a:cs typeface="Times New Roman"/>
              </a:rPr>
              <a:t> </a:t>
            </a:r>
            <a:r>
              <a:rPr lang="en-US" dirty="0">
                <a:solidFill>
                  <a:srgbClr val="C00000"/>
                </a:solidFill>
                <a:latin typeface="Times New Roman"/>
                <a:cs typeface="Times New Roman"/>
              </a:rPr>
              <a:t>has</a:t>
            </a:r>
            <a:r>
              <a:rPr lang="en-US" spc="9" dirty="0">
                <a:solidFill>
                  <a:srgbClr val="C00000"/>
                </a:solidFill>
                <a:latin typeface="Times New Roman"/>
                <a:cs typeface="Times New Roman"/>
              </a:rPr>
              <a:t> </a:t>
            </a:r>
            <a:r>
              <a:rPr lang="en-US" spc="5" dirty="0">
                <a:solidFill>
                  <a:srgbClr val="C00000"/>
                </a:solidFill>
                <a:latin typeface="Times New Roman"/>
                <a:cs typeface="Times New Roman"/>
              </a:rPr>
              <a:t>the </a:t>
            </a:r>
            <a:r>
              <a:rPr lang="en-US" spc="-485" dirty="0">
                <a:solidFill>
                  <a:srgbClr val="C00000"/>
                </a:solidFill>
                <a:latin typeface="Times New Roman"/>
                <a:cs typeface="Times New Roman"/>
              </a:rPr>
              <a:t> </a:t>
            </a:r>
            <a:r>
              <a:rPr lang="en-US" spc="-5" dirty="0">
                <a:solidFill>
                  <a:srgbClr val="C00000"/>
                </a:solidFill>
                <a:latin typeface="Times New Roman"/>
                <a:cs typeface="Times New Roman"/>
              </a:rPr>
              <a:t>same</a:t>
            </a:r>
            <a:r>
              <a:rPr lang="en-US" dirty="0">
                <a:solidFill>
                  <a:srgbClr val="C00000"/>
                </a:solidFill>
                <a:latin typeface="Times New Roman"/>
                <a:cs typeface="Times New Roman"/>
              </a:rPr>
              <a:t> value</a:t>
            </a:r>
            <a:r>
              <a:rPr lang="en-US" spc="5" dirty="0">
                <a:solidFill>
                  <a:srgbClr val="C00000"/>
                </a:solidFill>
                <a:latin typeface="Times New Roman"/>
                <a:cs typeface="Times New Roman"/>
              </a:rPr>
              <a:t> </a:t>
            </a:r>
            <a:r>
              <a:rPr lang="en-US" dirty="0">
                <a:solidFill>
                  <a:srgbClr val="C00000"/>
                </a:solidFill>
                <a:latin typeface="Times New Roman"/>
                <a:cs typeface="Times New Roman"/>
              </a:rPr>
              <a:t>when</a:t>
            </a:r>
            <a:r>
              <a:rPr lang="en-US" spc="23" dirty="0">
                <a:solidFill>
                  <a:srgbClr val="C00000"/>
                </a:solidFill>
                <a:latin typeface="Times New Roman"/>
                <a:cs typeface="Times New Roman"/>
              </a:rPr>
              <a:t> </a:t>
            </a:r>
            <a:r>
              <a:rPr lang="en-US" dirty="0">
                <a:solidFill>
                  <a:srgbClr val="C00000"/>
                </a:solidFill>
                <a:latin typeface="Times New Roman"/>
                <a:cs typeface="Times New Roman"/>
              </a:rPr>
              <a:t>read</a:t>
            </a:r>
            <a:r>
              <a:rPr lang="en-US" spc="-23" dirty="0">
                <a:solidFill>
                  <a:srgbClr val="C00000"/>
                </a:solidFill>
                <a:latin typeface="Times New Roman"/>
                <a:cs typeface="Times New Roman"/>
              </a:rPr>
              <a:t> </a:t>
            </a:r>
            <a:r>
              <a:rPr lang="en-US" spc="5" dirty="0">
                <a:solidFill>
                  <a:srgbClr val="C00000"/>
                </a:solidFill>
                <a:latin typeface="Times New Roman"/>
                <a:cs typeface="Times New Roman"/>
              </a:rPr>
              <a:t>from</a:t>
            </a:r>
            <a:r>
              <a:rPr lang="en-US" spc="-36" dirty="0">
                <a:solidFill>
                  <a:srgbClr val="C00000"/>
                </a:solidFill>
                <a:latin typeface="Times New Roman"/>
                <a:cs typeface="Times New Roman"/>
              </a:rPr>
              <a:t> </a:t>
            </a:r>
            <a:r>
              <a:rPr lang="en-US" dirty="0">
                <a:solidFill>
                  <a:srgbClr val="C00000"/>
                </a:solidFill>
                <a:latin typeface="Times New Roman"/>
                <a:cs typeface="Times New Roman"/>
              </a:rPr>
              <a:t>different</a:t>
            </a:r>
            <a:r>
              <a:rPr lang="en-US" spc="-54" dirty="0">
                <a:solidFill>
                  <a:srgbClr val="C00000"/>
                </a:solidFill>
                <a:latin typeface="Times New Roman"/>
                <a:cs typeface="Times New Roman"/>
              </a:rPr>
              <a:t> </a:t>
            </a:r>
            <a:r>
              <a:rPr lang="en-US" spc="5" dirty="0" smtClean="0">
                <a:solidFill>
                  <a:srgbClr val="C00000"/>
                </a:solidFill>
                <a:latin typeface="Times New Roman"/>
                <a:cs typeface="Times New Roman"/>
              </a:rPr>
              <a:t>replicas.</a:t>
            </a:r>
          </a:p>
          <a:p>
            <a:pPr marL="11516" marR="480232" algn="just" defTabSz="829178">
              <a:spcBef>
                <a:spcPts val="95"/>
              </a:spcBef>
            </a:pPr>
            <a:endParaRPr lang="en-US" dirty="0">
              <a:solidFill>
                <a:srgbClr val="C00000"/>
              </a:solidFill>
              <a:latin typeface="Times New Roman"/>
              <a:cs typeface="Times New Roman"/>
            </a:endParaRPr>
          </a:p>
          <a:p>
            <a:pPr marL="11516" algn="just" defTabSz="829178"/>
            <a:r>
              <a:rPr lang="en-US" b="1" dirty="0">
                <a:solidFill>
                  <a:prstClr val="black"/>
                </a:solidFill>
                <a:latin typeface="Times New Roman"/>
                <a:cs typeface="Times New Roman"/>
              </a:rPr>
              <a:t>Example:</a:t>
            </a:r>
            <a:r>
              <a:rPr lang="en-US" b="1" spc="9" dirty="0">
                <a:solidFill>
                  <a:prstClr val="black"/>
                </a:solidFill>
                <a:latin typeface="Times New Roman"/>
                <a:cs typeface="Times New Roman"/>
              </a:rPr>
              <a:t> </a:t>
            </a:r>
            <a:r>
              <a:rPr lang="en-US" spc="5" dirty="0">
                <a:solidFill>
                  <a:prstClr val="black"/>
                </a:solidFill>
                <a:latin typeface="Times New Roman"/>
                <a:cs typeface="Times New Roman"/>
              </a:rPr>
              <a:t>Martin</a:t>
            </a:r>
            <a:r>
              <a:rPr lang="en-US" spc="-59" dirty="0">
                <a:solidFill>
                  <a:prstClr val="black"/>
                </a:solidFill>
                <a:latin typeface="Times New Roman"/>
                <a:cs typeface="Times New Roman"/>
              </a:rPr>
              <a:t> </a:t>
            </a:r>
            <a:r>
              <a:rPr lang="en-US" dirty="0">
                <a:solidFill>
                  <a:prstClr val="black"/>
                </a:solidFill>
                <a:latin typeface="Times New Roman"/>
                <a:cs typeface="Times New Roman"/>
              </a:rPr>
              <a:t>and</a:t>
            </a:r>
            <a:r>
              <a:rPr lang="en-US" spc="5" dirty="0">
                <a:solidFill>
                  <a:prstClr val="black"/>
                </a:solidFill>
                <a:latin typeface="Times New Roman"/>
                <a:cs typeface="Times New Roman"/>
              </a:rPr>
              <a:t> </a:t>
            </a:r>
            <a:r>
              <a:rPr lang="en-US" spc="-23" dirty="0">
                <a:solidFill>
                  <a:prstClr val="black"/>
                </a:solidFill>
                <a:latin typeface="Times New Roman"/>
                <a:cs typeface="Times New Roman"/>
              </a:rPr>
              <a:t>Cindy,</a:t>
            </a:r>
            <a:r>
              <a:rPr lang="en-US" dirty="0">
                <a:solidFill>
                  <a:prstClr val="black"/>
                </a:solidFill>
                <a:latin typeface="Times New Roman"/>
                <a:cs typeface="Times New Roman"/>
              </a:rPr>
              <a:t> </a:t>
            </a:r>
            <a:r>
              <a:rPr lang="en-US" spc="-5" dirty="0">
                <a:solidFill>
                  <a:prstClr val="black"/>
                </a:solidFill>
                <a:latin typeface="Times New Roman"/>
                <a:cs typeface="Times New Roman"/>
              </a:rPr>
              <a:t>who</a:t>
            </a:r>
            <a:r>
              <a:rPr lang="en-US" spc="27" dirty="0">
                <a:solidFill>
                  <a:prstClr val="black"/>
                </a:solidFill>
                <a:latin typeface="Times New Roman"/>
                <a:cs typeface="Times New Roman"/>
              </a:rPr>
              <a:t> </a:t>
            </a:r>
            <a:r>
              <a:rPr lang="en-US" spc="5" dirty="0">
                <a:solidFill>
                  <a:prstClr val="black"/>
                </a:solidFill>
                <a:latin typeface="Times New Roman"/>
                <a:cs typeface="Times New Roman"/>
              </a:rPr>
              <a:t>are</a:t>
            </a:r>
            <a:r>
              <a:rPr lang="en-US" spc="-14" dirty="0">
                <a:solidFill>
                  <a:prstClr val="black"/>
                </a:solidFill>
                <a:latin typeface="Times New Roman"/>
                <a:cs typeface="Times New Roman"/>
              </a:rPr>
              <a:t> </a:t>
            </a:r>
            <a:r>
              <a:rPr lang="en-US" spc="5" dirty="0">
                <a:solidFill>
                  <a:prstClr val="black"/>
                </a:solidFill>
                <a:latin typeface="Times New Roman"/>
                <a:cs typeface="Times New Roman"/>
              </a:rPr>
              <a:t>in</a:t>
            </a:r>
            <a:r>
              <a:rPr lang="en-US" spc="-18" dirty="0">
                <a:solidFill>
                  <a:prstClr val="black"/>
                </a:solidFill>
                <a:latin typeface="Times New Roman"/>
                <a:cs typeface="Times New Roman"/>
              </a:rPr>
              <a:t> </a:t>
            </a:r>
            <a:r>
              <a:rPr lang="en-US" dirty="0">
                <a:solidFill>
                  <a:prstClr val="black"/>
                </a:solidFill>
                <a:latin typeface="Times New Roman"/>
                <a:cs typeface="Times New Roman"/>
              </a:rPr>
              <a:t>London and</a:t>
            </a:r>
            <a:r>
              <a:rPr lang="en-US" spc="5" dirty="0">
                <a:solidFill>
                  <a:prstClr val="black"/>
                </a:solidFill>
                <a:latin typeface="Times New Roman"/>
                <a:cs typeface="Times New Roman"/>
              </a:rPr>
              <a:t> </a:t>
            </a:r>
            <a:r>
              <a:rPr lang="en-US" dirty="0">
                <a:solidFill>
                  <a:prstClr val="black"/>
                </a:solidFill>
                <a:latin typeface="Times New Roman"/>
                <a:cs typeface="Times New Roman"/>
              </a:rPr>
              <a:t>Boston</a:t>
            </a:r>
            <a:r>
              <a:rPr lang="en-US" spc="-18" dirty="0">
                <a:solidFill>
                  <a:prstClr val="black"/>
                </a:solidFill>
                <a:latin typeface="Times New Roman"/>
                <a:cs typeface="Times New Roman"/>
              </a:rPr>
              <a:t> </a:t>
            </a:r>
            <a:r>
              <a:rPr lang="en-US" spc="-9" dirty="0">
                <a:solidFill>
                  <a:prstClr val="black"/>
                </a:solidFill>
                <a:latin typeface="Times New Roman"/>
                <a:cs typeface="Times New Roman"/>
              </a:rPr>
              <a:t>respectively,</a:t>
            </a:r>
            <a:r>
              <a:rPr lang="en-US" spc="-41" dirty="0">
                <a:solidFill>
                  <a:prstClr val="black"/>
                </a:solidFill>
                <a:latin typeface="Times New Roman"/>
                <a:cs typeface="Times New Roman"/>
              </a:rPr>
              <a:t> </a:t>
            </a:r>
            <a:r>
              <a:rPr lang="en-US" spc="5" dirty="0">
                <a:solidFill>
                  <a:prstClr val="black"/>
                </a:solidFill>
                <a:latin typeface="Times New Roman"/>
                <a:cs typeface="Times New Roman"/>
              </a:rPr>
              <a:t>are </a:t>
            </a:r>
            <a:r>
              <a:rPr lang="en-US" dirty="0" smtClean="0">
                <a:solidFill>
                  <a:prstClr val="black"/>
                </a:solidFill>
                <a:latin typeface="Times New Roman"/>
                <a:cs typeface="Times New Roman"/>
              </a:rPr>
              <a:t>on phone</a:t>
            </a:r>
            <a:r>
              <a:rPr lang="en-US" spc="5" dirty="0" smtClean="0">
                <a:solidFill>
                  <a:prstClr val="black"/>
                </a:solidFill>
                <a:latin typeface="Times New Roman"/>
                <a:cs typeface="Times New Roman"/>
              </a:rPr>
              <a:t> </a:t>
            </a:r>
            <a:r>
              <a:rPr lang="en-US" spc="5" dirty="0">
                <a:solidFill>
                  <a:prstClr val="black"/>
                </a:solidFill>
                <a:latin typeface="Times New Roman"/>
                <a:cs typeface="Times New Roman"/>
              </a:rPr>
              <a:t>to</a:t>
            </a:r>
            <a:r>
              <a:rPr lang="en-US" spc="-18" dirty="0">
                <a:solidFill>
                  <a:prstClr val="black"/>
                </a:solidFill>
                <a:latin typeface="Times New Roman"/>
                <a:cs typeface="Times New Roman"/>
              </a:rPr>
              <a:t> </a:t>
            </a:r>
            <a:r>
              <a:rPr lang="en-US" dirty="0">
                <a:solidFill>
                  <a:prstClr val="black"/>
                </a:solidFill>
                <a:latin typeface="Times New Roman"/>
                <a:cs typeface="Times New Roman"/>
              </a:rPr>
              <a:t>book</a:t>
            </a:r>
            <a:r>
              <a:rPr lang="en-US" spc="5" dirty="0">
                <a:solidFill>
                  <a:prstClr val="black"/>
                </a:solidFill>
                <a:latin typeface="Times New Roman"/>
                <a:cs typeface="Times New Roman"/>
              </a:rPr>
              <a:t> </a:t>
            </a:r>
            <a:r>
              <a:rPr lang="en-US" dirty="0">
                <a:solidFill>
                  <a:prstClr val="black"/>
                </a:solidFill>
                <a:latin typeface="Times New Roman"/>
                <a:cs typeface="Times New Roman"/>
              </a:rPr>
              <a:t>together</a:t>
            </a:r>
            <a:r>
              <a:rPr lang="en-US" spc="-32" dirty="0">
                <a:solidFill>
                  <a:prstClr val="black"/>
                </a:solidFill>
                <a:latin typeface="Times New Roman"/>
                <a:cs typeface="Times New Roman"/>
              </a:rPr>
              <a:t> </a:t>
            </a:r>
            <a:r>
              <a:rPr lang="en-US" dirty="0">
                <a:solidFill>
                  <a:prstClr val="black"/>
                </a:solidFill>
                <a:latin typeface="Times New Roman"/>
                <a:cs typeface="Times New Roman"/>
              </a:rPr>
              <a:t>an</a:t>
            </a:r>
            <a:r>
              <a:rPr lang="en-US" spc="5" dirty="0">
                <a:solidFill>
                  <a:prstClr val="black"/>
                </a:solidFill>
                <a:latin typeface="Times New Roman"/>
                <a:cs typeface="Times New Roman"/>
              </a:rPr>
              <a:t> hotel</a:t>
            </a:r>
            <a:r>
              <a:rPr lang="en-US" spc="-32" dirty="0">
                <a:solidFill>
                  <a:prstClr val="black"/>
                </a:solidFill>
                <a:latin typeface="Times New Roman"/>
                <a:cs typeface="Times New Roman"/>
              </a:rPr>
              <a:t> </a:t>
            </a:r>
            <a:r>
              <a:rPr lang="en-US" spc="-5" dirty="0">
                <a:solidFill>
                  <a:prstClr val="black"/>
                </a:solidFill>
                <a:latin typeface="Times New Roman"/>
                <a:cs typeface="Times New Roman"/>
              </a:rPr>
              <a:t>room.</a:t>
            </a:r>
            <a:r>
              <a:rPr lang="en-US" spc="-82" dirty="0">
                <a:solidFill>
                  <a:prstClr val="black"/>
                </a:solidFill>
                <a:latin typeface="Times New Roman"/>
                <a:cs typeface="Times New Roman"/>
              </a:rPr>
              <a:t> </a:t>
            </a:r>
            <a:r>
              <a:rPr lang="en-US" spc="-5" dirty="0">
                <a:solidFill>
                  <a:prstClr val="black"/>
                </a:solidFill>
                <a:latin typeface="Times New Roman"/>
                <a:cs typeface="Times New Roman"/>
              </a:rPr>
              <a:t>At</a:t>
            </a:r>
            <a:r>
              <a:rPr lang="en-US" spc="14" dirty="0">
                <a:solidFill>
                  <a:prstClr val="black"/>
                </a:solidFill>
                <a:latin typeface="Times New Roman"/>
                <a:cs typeface="Times New Roman"/>
              </a:rPr>
              <a:t> </a:t>
            </a:r>
            <a:r>
              <a:rPr lang="en-US" spc="5" dirty="0">
                <a:solidFill>
                  <a:prstClr val="black"/>
                </a:solidFill>
                <a:latin typeface="Times New Roman"/>
                <a:cs typeface="Times New Roman"/>
              </a:rPr>
              <a:t>the</a:t>
            </a:r>
            <a:r>
              <a:rPr lang="en-US" spc="-18" dirty="0">
                <a:solidFill>
                  <a:prstClr val="black"/>
                </a:solidFill>
                <a:latin typeface="Times New Roman"/>
                <a:cs typeface="Times New Roman"/>
              </a:rPr>
              <a:t> </a:t>
            </a:r>
            <a:r>
              <a:rPr lang="en-US" spc="-5" dirty="0">
                <a:solidFill>
                  <a:prstClr val="black"/>
                </a:solidFill>
                <a:latin typeface="Times New Roman"/>
                <a:cs typeface="Times New Roman"/>
              </a:rPr>
              <a:t>same</a:t>
            </a:r>
            <a:r>
              <a:rPr lang="en-US" spc="9" dirty="0">
                <a:solidFill>
                  <a:prstClr val="black"/>
                </a:solidFill>
                <a:latin typeface="Times New Roman"/>
                <a:cs typeface="Times New Roman"/>
              </a:rPr>
              <a:t> </a:t>
            </a:r>
            <a:r>
              <a:rPr lang="en-US" spc="-5" dirty="0">
                <a:solidFill>
                  <a:prstClr val="black"/>
                </a:solidFill>
                <a:latin typeface="Times New Roman"/>
                <a:cs typeface="Times New Roman"/>
              </a:rPr>
              <a:t>time,</a:t>
            </a:r>
            <a:r>
              <a:rPr lang="en-US" spc="5" dirty="0">
                <a:solidFill>
                  <a:prstClr val="black"/>
                </a:solidFill>
                <a:latin typeface="Times New Roman"/>
                <a:cs typeface="Times New Roman"/>
              </a:rPr>
              <a:t> </a:t>
            </a:r>
            <a:r>
              <a:rPr lang="en-US" spc="-5" dirty="0" err="1">
                <a:solidFill>
                  <a:prstClr val="black"/>
                </a:solidFill>
                <a:latin typeface="Times New Roman"/>
                <a:cs typeface="Times New Roman"/>
              </a:rPr>
              <a:t>Pramod</a:t>
            </a:r>
            <a:r>
              <a:rPr lang="en-US" spc="27" dirty="0">
                <a:solidFill>
                  <a:prstClr val="black"/>
                </a:solidFill>
                <a:latin typeface="Times New Roman"/>
                <a:cs typeface="Times New Roman"/>
              </a:rPr>
              <a:t> </a:t>
            </a:r>
            <a:r>
              <a:rPr lang="en-US" spc="-5" dirty="0">
                <a:solidFill>
                  <a:prstClr val="black"/>
                </a:solidFill>
                <a:latin typeface="Times New Roman"/>
                <a:cs typeface="Times New Roman"/>
              </a:rPr>
              <a:t>books</a:t>
            </a:r>
            <a:r>
              <a:rPr lang="en-US" spc="9" dirty="0">
                <a:solidFill>
                  <a:prstClr val="black"/>
                </a:solidFill>
                <a:latin typeface="Times New Roman"/>
                <a:cs typeface="Times New Roman"/>
              </a:rPr>
              <a:t> </a:t>
            </a:r>
            <a:r>
              <a:rPr lang="en-US" spc="5" dirty="0">
                <a:solidFill>
                  <a:prstClr val="black"/>
                </a:solidFill>
                <a:latin typeface="Times New Roman"/>
                <a:cs typeface="Times New Roman"/>
              </a:rPr>
              <a:t>the</a:t>
            </a:r>
            <a:r>
              <a:rPr lang="en-US" spc="-14" dirty="0">
                <a:solidFill>
                  <a:prstClr val="black"/>
                </a:solidFill>
                <a:latin typeface="Times New Roman"/>
                <a:cs typeface="Times New Roman"/>
              </a:rPr>
              <a:t> </a:t>
            </a:r>
            <a:r>
              <a:rPr lang="en-US" spc="5" dirty="0">
                <a:solidFill>
                  <a:prstClr val="black"/>
                </a:solidFill>
                <a:latin typeface="Times New Roman"/>
                <a:cs typeface="Times New Roman"/>
              </a:rPr>
              <a:t>last </a:t>
            </a:r>
            <a:r>
              <a:rPr lang="en-US" spc="-485" dirty="0">
                <a:solidFill>
                  <a:prstClr val="black"/>
                </a:solidFill>
                <a:latin typeface="Times New Roman"/>
                <a:cs typeface="Times New Roman"/>
              </a:rPr>
              <a:t> </a:t>
            </a:r>
            <a:r>
              <a:rPr lang="en-US" spc="5" dirty="0">
                <a:solidFill>
                  <a:prstClr val="black"/>
                </a:solidFill>
                <a:latin typeface="Times New Roman"/>
                <a:cs typeface="Times New Roman"/>
              </a:rPr>
              <a:t>room in that hotel </a:t>
            </a:r>
            <a:r>
              <a:rPr lang="en-US" dirty="0">
                <a:solidFill>
                  <a:prstClr val="black"/>
                </a:solidFill>
                <a:latin typeface="Times New Roman"/>
                <a:cs typeface="Times New Roman"/>
              </a:rPr>
              <a:t>at </a:t>
            </a:r>
            <a:r>
              <a:rPr lang="en-US" spc="5" dirty="0" smtClean="0">
                <a:solidFill>
                  <a:prstClr val="black"/>
                </a:solidFill>
                <a:latin typeface="Times New Roman"/>
                <a:cs typeface="Times New Roman"/>
              </a:rPr>
              <a:t>the </a:t>
            </a:r>
            <a:r>
              <a:rPr lang="en-US" spc="-5" dirty="0" smtClean="0">
                <a:solidFill>
                  <a:prstClr val="black"/>
                </a:solidFill>
                <a:latin typeface="Times New Roman"/>
                <a:cs typeface="Times New Roman"/>
              </a:rPr>
              <a:t>Mumbai </a:t>
            </a:r>
            <a:r>
              <a:rPr lang="en-US" dirty="0">
                <a:solidFill>
                  <a:prstClr val="black"/>
                </a:solidFill>
                <a:latin typeface="Times New Roman"/>
                <a:cs typeface="Times New Roman"/>
              </a:rPr>
              <a:t>node and </a:t>
            </a:r>
            <a:r>
              <a:rPr lang="en-US" spc="5" dirty="0">
                <a:solidFill>
                  <a:prstClr val="black"/>
                </a:solidFill>
                <a:latin typeface="Times New Roman"/>
                <a:cs typeface="Times New Roman"/>
              </a:rPr>
              <a:t>the </a:t>
            </a:r>
            <a:r>
              <a:rPr lang="en-US" dirty="0">
                <a:solidFill>
                  <a:prstClr val="black"/>
                </a:solidFill>
                <a:latin typeface="Times New Roman"/>
                <a:cs typeface="Times New Roman"/>
              </a:rPr>
              <a:t>Boston node shows </a:t>
            </a:r>
            <a:r>
              <a:rPr lang="en-US" spc="5" dirty="0">
                <a:solidFill>
                  <a:prstClr val="black"/>
                </a:solidFill>
                <a:latin typeface="Times New Roman"/>
                <a:cs typeface="Times New Roman"/>
              </a:rPr>
              <a:t>the </a:t>
            </a:r>
            <a:r>
              <a:rPr lang="en-US" dirty="0">
                <a:solidFill>
                  <a:prstClr val="black"/>
                </a:solidFill>
                <a:latin typeface="Times New Roman"/>
                <a:cs typeface="Times New Roman"/>
              </a:rPr>
              <a:t>booking </a:t>
            </a:r>
            <a:r>
              <a:rPr lang="en-US" spc="-485" dirty="0">
                <a:solidFill>
                  <a:prstClr val="black"/>
                </a:solidFill>
                <a:latin typeface="Times New Roman"/>
                <a:cs typeface="Times New Roman"/>
              </a:rPr>
              <a:t> </a:t>
            </a:r>
            <a:r>
              <a:rPr lang="en-US" spc="5" dirty="0">
                <a:solidFill>
                  <a:prstClr val="black"/>
                </a:solidFill>
                <a:latin typeface="Times New Roman"/>
                <a:cs typeface="Times New Roman"/>
              </a:rPr>
              <a:t>before</a:t>
            </a:r>
            <a:r>
              <a:rPr lang="en-US" spc="-45" dirty="0">
                <a:solidFill>
                  <a:prstClr val="black"/>
                </a:solidFill>
                <a:latin typeface="Times New Roman"/>
                <a:cs typeface="Times New Roman"/>
              </a:rPr>
              <a:t> </a:t>
            </a:r>
            <a:r>
              <a:rPr lang="en-US" spc="5" dirty="0">
                <a:solidFill>
                  <a:prstClr val="black"/>
                </a:solidFill>
                <a:latin typeface="Times New Roman"/>
                <a:cs typeface="Times New Roman"/>
              </a:rPr>
              <a:t>the</a:t>
            </a:r>
            <a:r>
              <a:rPr lang="en-US" spc="-18" dirty="0">
                <a:solidFill>
                  <a:prstClr val="black"/>
                </a:solidFill>
                <a:latin typeface="Times New Roman"/>
                <a:cs typeface="Times New Roman"/>
              </a:rPr>
              <a:t> </a:t>
            </a:r>
            <a:r>
              <a:rPr lang="en-US" dirty="0">
                <a:solidFill>
                  <a:prstClr val="black"/>
                </a:solidFill>
                <a:latin typeface="Times New Roman"/>
                <a:cs typeface="Times New Roman"/>
              </a:rPr>
              <a:t>London</a:t>
            </a:r>
            <a:r>
              <a:rPr lang="en-US" spc="23" dirty="0">
                <a:solidFill>
                  <a:prstClr val="black"/>
                </a:solidFill>
                <a:latin typeface="Times New Roman"/>
                <a:cs typeface="Times New Roman"/>
              </a:rPr>
              <a:t> </a:t>
            </a:r>
            <a:r>
              <a:rPr lang="en-US" dirty="0">
                <a:solidFill>
                  <a:prstClr val="black"/>
                </a:solidFill>
                <a:latin typeface="Times New Roman"/>
                <a:cs typeface="Times New Roman"/>
              </a:rPr>
              <a:t>one</a:t>
            </a:r>
          </a:p>
        </p:txBody>
      </p:sp>
      <p:pic>
        <p:nvPicPr>
          <p:cNvPr id="12" name="object 4"/>
          <p:cNvPicPr/>
          <p:nvPr/>
        </p:nvPicPr>
        <p:blipFill>
          <a:blip r:embed="rId3" cstate="print"/>
          <a:stretch>
            <a:fillRect/>
          </a:stretch>
        </p:blipFill>
        <p:spPr>
          <a:xfrm>
            <a:off x="2700785" y="2501357"/>
            <a:ext cx="8435215" cy="4336604"/>
          </a:xfrm>
          <a:prstGeom prst="rect">
            <a:avLst/>
          </a:prstGeom>
        </p:spPr>
      </p:pic>
    </p:spTree>
    <p:extLst>
      <p:ext uri="{BB962C8B-B14F-4D97-AF65-F5344CB8AC3E}">
        <p14:creationId xmlns:p14="http://schemas.microsoft.com/office/powerpoint/2010/main" val="54508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Inconsistency Window</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510132" y="999124"/>
            <a:ext cx="8911451" cy="5355312"/>
          </a:xfrm>
          <a:prstGeom prst="rect">
            <a:avLst/>
          </a:prstGeom>
        </p:spPr>
        <p:txBody>
          <a:bodyPr wrap="square">
            <a:spAutoFit/>
          </a:bodyPr>
          <a:lstStyle/>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The presence of an inconsistency window means that different people will see </a:t>
            </a:r>
            <a:r>
              <a:rPr lang="en-IN" dirty="0" smtClean="0">
                <a:latin typeface="Times New Roman" panose="02020603050405020304" pitchFamily="18" charset="0"/>
                <a:cs typeface="Times New Roman" panose="02020603050405020304" pitchFamily="18" charset="0"/>
              </a:rPr>
              <a:t>different things at </a:t>
            </a:r>
            <a:r>
              <a:rPr lang="en-IN" dirty="0">
                <a:latin typeface="Times New Roman" panose="02020603050405020304" pitchFamily="18" charset="0"/>
                <a:cs typeface="Times New Roman" panose="02020603050405020304" pitchFamily="18" charset="0"/>
              </a:rPr>
              <a:t>the same time</a:t>
            </a:r>
            <a:r>
              <a:rPr lang="en-IN"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If Martin and Cindy are looking at rooms while on a transatlantic call, it </a:t>
            </a:r>
            <a:r>
              <a:rPr lang="en-US" dirty="0" smtClean="0">
                <a:latin typeface="Times New Roman" panose="02020603050405020304" pitchFamily="18" charset="0"/>
                <a:cs typeface="Times New Roman" panose="02020603050405020304" pitchFamily="18" charset="0"/>
              </a:rPr>
              <a:t>can cause </a:t>
            </a:r>
            <a:r>
              <a:rPr lang="en-US" dirty="0">
                <a:latin typeface="Times New Roman" panose="02020603050405020304" pitchFamily="18" charset="0"/>
                <a:cs typeface="Times New Roman" panose="02020603050405020304" pitchFamily="18" charset="0"/>
              </a:rPr>
              <a:t>confusion. It’s more common for users to act independently, and then this is not a problem</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But inconsistency windows can be particularly problematic when you get inconsistencies </a:t>
            </a:r>
            <a:r>
              <a:rPr lang="en-US" dirty="0" smtClean="0">
                <a:latin typeface="Times New Roman" panose="02020603050405020304" pitchFamily="18" charset="0"/>
                <a:cs typeface="Times New Roman" panose="02020603050405020304" pitchFamily="18" charset="0"/>
              </a:rPr>
              <a:t>with yourself</a:t>
            </a:r>
            <a:r>
              <a:rPr lang="en-US" dirty="0">
                <a:latin typeface="Times New Roman" panose="02020603050405020304" pitchFamily="18" charset="0"/>
                <a:cs typeface="Times New Roman" panose="02020603050405020304" pitchFamily="18" charset="0"/>
              </a:rPr>
              <a:t>. Consider the example of posting comments on a blog entry.</a:t>
            </a:r>
          </a:p>
          <a:p>
            <a:pPr marL="342900" indent="-342900" algn="just">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Often, systems </a:t>
            </a:r>
            <a:r>
              <a:rPr lang="en-US" dirty="0">
                <a:latin typeface="Times New Roman" panose="02020603050405020304" pitchFamily="18" charset="0"/>
                <a:cs typeface="Times New Roman" panose="02020603050405020304" pitchFamily="18" charset="0"/>
              </a:rPr>
              <a:t>handle the load of such sites by running on a cluster and  load-balancing incoming requests to different </a:t>
            </a:r>
            <a:r>
              <a:rPr lang="en-US" dirty="0" smtClean="0">
                <a:latin typeface="Times New Roman" panose="02020603050405020304" pitchFamily="18" charset="0"/>
                <a:cs typeface="Times New Roman" panose="02020603050405020304" pitchFamily="18" charset="0"/>
              </a:rPr>
              <a:t>nodes</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You may post a message using one node, then refresh your browser, but the refresh goes to a different node which hasn’t received your post yet—and it looks like your post was lost.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spc="5" dirty="0" smtClean="0">
                <a:solidFill>
                  <a:srgbClr val="7F0000"/>
                </a:solidFill>
                <a:latin typeface="Times New Roman"/>
                <a:cs typeface="Times New Roman"/>
              </a:rPr>
              <a:t>Session </a:t>
            </a:r>
            <a:r>
              <a:rPr lang="en-US" b="1" spc="5" dirty="0">
                <a:solidFill>
                  <a:srgbClr val="7F0000"/>
                </a:solidFill>
                <a:latin typeface="Times New Roman"/>
                <a:cs typeface="Times New Roman"/>
              </a:rPr>
              <a:t>consistency </a:t>
            </a:r>
            <a:r>
              <a:rPr lang="en-US" spc="9" dirty="0">
                <a:solidFill>
                  <a:prstClr val="black"/>
                </a:solidFill>
                <a:latin typeface="Times New Roman"/>
                <a:cs typeface="Times New Roman"/>
              </a:rPr>
              <a:t>guarantees </a:t>
            </a:r>
            <a:r>
              <a:rPr lang="en-US" b="1" spc="5" dirty="0">
                <a:solidFill>
                  <a:srgbClr val="7F0000"/>
                </a:solidFill>
                <a:latin typeface="Times New Roman"/>
                <a:cs typeface="Times New Roman"/>
              </a:rPr>
              <a:t>read-your-writes consistency </a:t>
            </a:r>
            <a:r>
              <a:rPr lang="en-US" b="1" spc="9" dirty="0">
                <a:solidFill>
                  <a:srgbClr val="7F0000"/>
                </a:solidFill>
                <a:latin typeface="Times New Roman"/>
                <a:cs typeface="Times New Roman"/>
              </a:rPr>
              <a:t> </a:t>
            </a:r>
            <a:r>
              <a:rPr lang="en-US" spc="5" dirty="0">
                <a:solidFill>
                  <a:prstClr val="black"/>
                </a:solidFill>
                <a:latin typeface="Times New Roman"/>
                <a:cs typeface="Times New Roman"/>
              </a:rPr>
              <a:t>within </a:t>
            </a:r>
            <a:r>
              <a:rPr lang="en-US" spc="9" dirty="0">
                <a:solidFill>
                  <a:prstClr val="black"/>
                </a:solidFill>
                <a:latin typeface="Times New Roman"/>
                <a:cs typeface="Times New Roman"/>
              </a:rPr>
              <a:t>a </a:t>
            </a:r>
            <a:r>
              <a:rPr lang="en-US" spc="5" dirty="0">
                <a:solidFill>
                  <a:prstClr val="black"/>
                </a:solidFill>
                <a:latin typeface="Times New Roman"/>
                <a:cs typeface="Times New Roman"/>
              </a:rPr>
              <a:t>session: if </a:t>
            </a:r>
            <a:r>
              <a:rPr lang="en-US" spc="9" dirty="0">
                <a:solidFill>
                  <a:prstClr val="black"/>
                </a:solidFill>
                <a:latin typeface="Times New Roman"/>
                <a:cs typeface="Times New Roman"/>
              </a:rPr>
              <a:t>the </a:t>
            </a:r>
            <a:r>
              <a:rPr lang="en-US" spc="5" dirty="0">
                <a:solidFill>
                  <a:prstClr val="black"/>
                </a:solidFill>
                <a:latin typeface="Times New Roman"/>
                <a:cs typeface="Times New Roman"/>
              </a:rPr>
              <a:t>session </a:t>
            </a:r>
            <a:r>
              <a:rPr lang="en-US" spc="14" dirty="0">
                <a:solidFill>
                  <a:prstClr val="black"/>
                </a:solidFill>
                <a:latin typeface="Times New Roman"/>
                <a:cs typeface="Times New Roman"/>
              </a:rPr>
              <a:t>ends </a:t>
            </a:r>
            <a:r>
              <a:rPr lang="en-US" spc="5" dirty="0">
                <a:solidFill>
                  <a:prstClr val="black"/>
                </a:solidFill>
                <a:latin typeface="Times New Roman"/>
                <a:cs typeface="Times New Roman"/>
              </a:rPr>
              <a:t>for some </a:t>
            </a:r>
            <a:r>
              <a:rPr lang="en-US" spc="9" dirty="0">
                <a:solidFill>
                  <a:prstClr val="black"/>
                </a:solidFill>
                <a:latin typeface="Times New Roman"/>
                <a:cs typeface="Times New Roman"/>
              </a:rPr>
              <a:t>reason, </a:t>
            </a:r>
            <a:r>
              <a:rPr lang="en-US" spc="14" dirty="0">
                <a:solidFill>
                  <a:prstClr val="black"/>
                </a:solidFill>
                <a:latin typeface="Times New Roman"/>
                <a:cs typeface="Times New Roman"/>
              </a:rPr>
              <a:t>or </a:t>
            </a:r>
            <a:r>
              <a:rPr lang="en-US" spc="9" dirty="0">
                <a:solidFill>
                  <a:prstClr val="black"/>
                </a:solidFill>
                <a:latin typeface="Times New Roman"/>
                <a:cs typeface="Times New Roman"/>
              </a:rPr>
              <a:t>the user </a:t>
            </a:r>
            <a:r>
              <a:rPr lang="en-US" spc="14" dirty="0">
                <a:solidFill>
                  <a:prstClr val="black"/>
                </a:solidFill>
                <a:latin typeface="Times New Roman"/>
                <a:cs typeface="Times New Roman"/>
              </a:rPr>
              <a:t> </a:t>
            </a:r>
            <a:r>
              <a:rPr lang="en-US" spc="5" dirty="0">
                <a:solidFill>
                  <a:prstClr val="black"/>
                </a:solidFill>
                <a:latin typeface="Times New Roman"/>
                <a:cs typeface="Times New Roman"/>
              </a:rPr>
              <a:t>access</a:t>
            </a:r>
            <a:r>
              <a:rPr lang="en-US" spc="-5" dirty="0">
                <a:solidFill>
                  <a:prstClr val="black"/>
                </a:solidFill>
                <a:latin typeface="Times New Roman"/>
                <a:cs typeface="Times New Roman"/>
              </a:rPr>
              <a:t> </a:t>
            </a:r>
            <a:r>
              <a:rPr lang="en-US" spc="5" dirty="0">
                <a:solidFill>
                  <a:prstClr val="black"/>
                </a:solidFill>
                <a:latin typeface="Times New Roman"/>
                <a:cs typeface="Times New Roman"/>
              </a:rPr>
              <a:t>simultaneously</a:t>
            </a:r>
            <a:r>
              <a:rPr lang="en-US" spc="-9" dirty="0">
                <a:solidFill>
                  <a:prstClr val="black"/>
                </a:solidFill>
                <a:latin typeface="Times New Roman"/>
                <a:cs typeface="Times New Roman"/>
              </a:rPr>
              <a:t> </a:t>
            </a:r>
            <a:r>
              <a:rPr lang="en-US" spc="9" dirty="0">
                <a:solidFill>
                  <a:prstClr val="black"/>
                </a:solidFill>
                <a:latin typeface="Times New Roman"/>
                <a:cs typeface="Times New Roman"/>
              </a:rPr>
              <a:t>the </a:t>
            </a:r>
            <a:r>
              <a:rPr lang="en-US" spc="5" dirty="0">
                <a:solidFill>
                  <a:prstClr val="black"/>
                </a:solidFill>
                <a:latin typeface="Times New Roman"/>
                <a:cs typeface="Times New Roman"/>
              </a:rPr>
              <a:t>same</a:t>
            </a:r>
            <a:r>
              <a:rPr lang="en-US" spc="27" dirty="0">
                <a:solidFill>
                  <a:prstClr val="black"/>
                </a:solidFill>
                <a:latin typeface="Times New Roman"/>
                <a:cs typeface="Times New Roman"/>
              </a:rPr>
              <a:t> </a:t>
            </a:r>
            <a:r>
              <a:rPr lang="en-US" dirty="0">
                <a:solidFill>
                  <a:prstClr val="black"/>
                </a:solidFill>
                <a:latin typeface="Times New Roman"/>
                <a:cs typeface="Times New Roman"/>
              </a:rPr>
              <a:t>system</a:t>
            </a:r>
            <a:r>
              <a:rPr lang="en-US" spc="18" dirty="0">
                <a:solidFill>
                  <a:prstClr val="black"/>
                </a:solidFill>
                <a:latin typeface="Times New Roman"/>
                <a:cs typeface="Times New Roman"/>
              </a:rPr>
              <a:t> </a:t>
            </a:r>
            <a:r>
              <a:rPr lang="en-US" spc="9" dirty="0">
                <a:solidFill>
                  <a:prstClr val="black"/>
                </a:solidFill>
                <a:latin typeface="Times New Roman"/>
                <a:cs typeface="Times New Roman"/>
              </a:rPr>
              <a:t>from</a:t>
            </a:r>
            <a:r>
              <a:rPr lang="en-US" spc="36" dirty="0">
                <a:solidFill>
                  <a:prstClr val="black"/>
                </a:solidFill>
                <a:latin typeface="Times New Roman"/>
                <a:cs typeface="Times New Roman"/>
              </a:rPr>
              <a:t> </a:t>
            </a:r>
            <a:r>
              <a:rPr lang="en-US" dirty="0">
                <a:solidFill>
                  <a:prstClr val="black"/>
                </a:solidFill>
                <a:latin typeface="Times New Roman"/>
                <a:cs typeface="Times New Roman"/>
              </a:rPr>
              <a:t>different</a:t>
            </a:r>
            <a:r>
              <a:rPr lang="en-US" spc="23" dirty="0">
                <a:solidFill>
                  <a:prstClr val="black"/>
                </a:solidFill>
                <a:latin typeface="Times New Roman"/>
                <a:cs typeface="Times New Roman"/>
              </a:rPr>
              <a:t> </a:t>
            </a:r>
            <a:r>
              <a:rPr lang="en-US" spc="9" dirty="0" smtClean="0">
                <a:solidFill>
                  <a:prstClr val="black"/>
                </a:solidFill>
                <a:latin typeface="Times New Roman"/>
                <a:cs typeface="Times New Roman"/>
              </a:rPr>
              <a:t>computers. He/she may lose the consistency.</a:t>
            </a: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16372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Session Consistency - Techniques</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510132" y="999124"/>
            <a:ext cx="8911451" cy="3508653"/>
          </a:xfrm>
          <a:prstGeom prst="rect">
            <a:avLst/>
          </a:prstGeom>
        </p:spPr>
        <p:txBody>
          <a:bodyPr wrap="square">
            <a:spAutoFit/>
          </a:bodyPr>
          <a:lstStyle/>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There are a couple of techniques to guarantee session consistency.</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dirty="0">
                <a:latin typeface="Times New Roman" panose="02020603050405020304" pitchFamily="18" charset="0"/>
                <a:cs typeface="Times New Roman" panose="02020603050405020304" pitchFamily="18" charset="0"/>
              </a:rPr>
              <a:t>sticky session</a:t>
            </a:r>
            <a:r>
              <a:rPr lang="en-US" dirty="0">
                <a:latin typeface="Times New Roman" panose="02020603050405020304" pitchFamily="18" charset="0"/>
                <a:cs typeface="Times New Roman" panose="02020603050405020304" pitchFamily="18" charset="0"/>
              </a:rPr>
              <a:t>: a session that’s tied to one node (this is also  called session affinity). The downside is that sticky sessions  reduce the ability of the load balancer to do its job.</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dirty="0">
                <a:latin typeface="Times New Roman" panose="02020603050405020304" pitchFamily="18" charset="0"/>
                <a:cs typeface="Times New Roman" panose="02020603050405020304" pitchFamily="18" charset="0"/>
              </a:rPr>
              <a:t>using version </a:t>
            </a:r>
            <a:r>
              <a:rPr lang="en-US" b="1" dirty="0" smtClean="0">
                <a:latin typeface="Times New Roman" panose="02020603050405020304" pitchFamily="18" charset="0"/>
                <a:cs typeface="Times New Roman" panose="02020603050405020304" pitchFamily="18" charset="0"/>
              </a:rPr>
              <a:t>stamps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ensuring that every interaction with  the data store includes the latest version stamp seen by a  session. The server node must then ensure that it has the  updates that include that version stamp before responding to a  request.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algn="just"/>
            <a:r>
              <a:rPr lang="en-US" sz="2000" b="1" dirty="0" smtClean="0">
                <a:solidFill>
                  <a:srgbClr val="C00000"/>
                </a:solidFill>
                <a:latin typeface="Times New Roman" panose="02020603050405020304" pitchFamily="18" charset="0"/>
                <a:cs typeface="Times New Roman" panose="02020603050405020304" pitchFamily="18" charset="0"/>
              </a:rPr>
              <a:t>A </a:t>
            </a:r>
            <a:r>
              <a:rPr lang="en-US" sz="2000" b="1" dirty="0">
                <a:solidFill>
                  <a:srgbClr val="C00000"/>
                </a:solidFill>
                <a:latin typeface="Times New Roman" panose="02020603050405020304" pitchFamily="18" charset="0"/>
                <a:cs typeface="Times New Roman" panose="02020603050405020304" pitchFamily="18" charset="0"/>
              </a:rPr>
              <a:t>version stamp is a field that changes every time the data in the database  changes. </a:t>
            </a:r>
            <a:r>
              <a:rPr lang="en-US" sz="2000" b="1" dirty="0" smtClean="0">
                <a:solidFill>
                  <a:srgbClr val="C00000"/>
                </a:solidFill>
                <a:latin typeface="Times New Roman" panose="02020603050405020304" pitchFamily="18" charset="0"/>
                <a:cs typeface="Times New Roman" panose="02020603050405020304" pitchFamily="18" charset="0"/>
              </a:rPr>
              <a:t>When you </a:t>
            </a:r>
            <a:r>
              <a:rPr lang="en-US" sz="2000" b="1" dirty="0">
                <a:solidFill>
                  <a:srgbClr val="C00000"/>
                </a:solidFill>
                <a:latin typeface="Times New Roman" panose="02020603050405020304" pitchFamily="18" charset="0"/>
                <a:cs typeface="Times New Roman" panose="02020603050405020304" pitchFamily="18" charset="0"/>
              </a:rPr>
              <a:t>read the data you keep a note of the version stamp, </a:t>
            </a:r>
            <a:r>
              <a:rPr lang="en-US" sz="2000" b="1" dirty="0" smtClean="0">
                <a:solidFill>
                  <a:srgbClr val="C00000"/>
                </a:solidFill>
                <a:latin typeface="Times New Roman" panose="02020603050405020304" pitchFamily="18" charset="0"/>
                <a:cs typeface="Times New Roman" panose="02020603050405020304" pitchFamily="18" charset="0"/>
              </a:rPr>
              <a:t>so that </a:t>
            </a:r>
            <a:r>
              <a:rPr lang="en-US" sz="2000" b="1" dirty="0">
                <a:solidFill>
                  <a:srgbClr val="C00000"/>
                </a:solidFill>
                <a:latin typeface="Times New Roman" panose="02020603050405020304" pitchFamily="18" charset="0"/>
                <a:cs typeface="Times New Roman" panose="02020603050405020304" pitchFamily="18" charset="0"/>
              </a:rPr>
              <a:t>when you write data you can check to see if the version has changed.</a:t>
            </a: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50028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Relaxing consistency</a:t>
            </a: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510132" y="999124"/>
            <a:ext cx="8911451" cy="3693319"/>
          </a:xfrm>
          <a:prstGeom prst="rect">
            <a:avLst/>
          </a:prstGeom>
        </p:spPr>
        <p:txBody>
          <a:bodyPr wrap="square">
            <a:spAutoFit/>
          </a:bodyPr>
          <a:lstStyle/>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More in general, in distributed databases, consistency, and in  particular isolation, is often relaxed for performance reasons in  such a way that also conflicts typically avoided in a single-server  setting (like WW conflicts) are somehow </a:t>
            </a:r>
            <a:r>
              <a:rPr lang="en-US" dirty="0" smtClean="0">
                <a:latin typeface="Times New Roman" panose="02020603050405020304" pitchFamily="18" charset="0"/>
                <a:cs typeface="Times New Roman" panose="02020603050405020304" pitchFamily="18" charset="0"/>
              </a:rPr>
              <a:t>tolerated.</a:t>
            </a: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Indeed, concurrent programming involves a fundamental tradeoff  between safety (avoiding errors such as WW conflicts) and  </a:t>
            </a:r>
            <a:r>
              <a:rPr lang="en-US" dirty="0" err="1">
                <a:latin typeface="Times New Roman" panose="02020603050405020304" pitchFamily="18" charset="0"/>
                <a:cs typeface="Times New Roman" panose="02020603050405020304" pitchFamily="18" charset="0"/>
              </a:rPr>
              <a:t>liveness</a:t>
            </a:r>
            <a:r>
              <a:rPr lang="en-US" dirty="0">
                <a:latin typeface="Times New Roman" panose="02020603050405020304" pitchFamily="18" charset="0"/>
                <a:cs typeface="Times New Roman" panose="02020603050405020304" pitchFamily="18" charset="0"/>
              </a:rPr>
              <a:t> (responding quickly to </a:t>
            </a:r>
            <a:r>
              <a:rPr lang="en-US" dirty="0" smtClean="0">
                <a:latin typeface="Times New Roman" panose="02020603050405020304" pitchFamily="18" charset="0"/>
                <a:cs typeface="Times New Roman" panose="02020603050405020304" pitchFamily="18" charset="0"/>
              </a:rPr>
              <a:t>clients)</a:t>
            </a:r>
          </a:p>
          <a:p>
            <a:pPr marL="342900" indent="-342900" algn="just">
              <a:buFont typeface="+mj-lt"/>
              <a:buAutoNum type="arabicPeriod"/>
            </a:pPr>
            <a:endParaRPr lang="en-US" spc="5" dirty="0">
              <a:solidFill>
                <a:prstClr val="black"/>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pc="5" dirty="0" smtClean="0">
                <a:solidFill>
                  <a:prstClr val="black"/>
                </a:solidFill>
                <a:latin typeface="Times New Roman"/>
                <a:cs typeface="Times New Roman"/>
              </a:rPr>
              <a:t>Also</a:t>
            </a:r>
            <a:r>
              <a:rPr lang="en-US" spc="5" dirty="0">
                <a:solidFill>
                  <a:prstClr val="black"/>
                </a:solidFill>
                <a:latin typeface="Times New Roman"/>
                <a:cs typeface="Times New Roman"/>
              </a:rPr>
              <a:t>, </a:t>
            </a:r>
            <a:r>
              <a:rPr lang="en-US" spc="9" dirty="0">
                <a:solidFill>
                  <a:prstClr val="black"/>
                </a:solidFill>
                <a:latin typeface="Times New Roman"/>
                <a:cs typeface="Times New Roman"/>
              </a:rPr>
              <a:t>we notice that </a:t>
            </a:r>
            <a:r>
              <a:rPr lang="en-US" spc="5" dirty="0">
                <a:solidFill>
                  <a:prstClr val="black"/>
                </a:solidFill>
                <a:latin typeface="Times New Roman"/>
                <a:cs typeface="Times New Roman"/>
              </a:rPr>
              <a:t>in </a:t>
            </a:r>
            <a:r>
              <a:rPr lang="en-US" spc="9" dirty="0">
                <a:solidFill>
                  <a:prstClr val="black"/>
                </a:solidFill>
                <a:latin typeface="Times New Roman"/>
                <a:cs typeface="Times New Roman"/>
              </a:rPr>
              <a:t>the presence </a:t>
            </a:r>
            <a:r>
              <a:rPr lang="en-US" spc="14" dirty="0">
                <a:solidFill>
                  <a:prstClr val="black"/>
                </a:solidFill>
                <a:latin typeface="Times New Roman"/>
                <a:cs typeface="Times New Roman"/>
              </a:rPr>
              <a:t>of </a:t>
            </a:r>
            <a:r>
              <a:rPr lang="en-US" spc="9" dirty="0">
                <a:solidFill>
                  <a:srgbClr val="0000FF"/>
                </a:solidFill>
                <a:latin typeface="Times New Roman"/>
                <a:cs typeface="Times New Roman"/>
              </a:rPr>
              <a:t>more than </a:t>
            </a:r>
            <a:r>
              <a:rPr lang="en-US" spc="14" dirty="0">
                <a:solidFill>
                  <a:srgbClr val="0000FF"/>
                </a:solidFill>
                <a:latin typeface="Times New Roman"/>
                <a:cs typeface="Times New Roman"/>
              </a:rPr>
              <a:t>one </a:t>
            </a:r>
            <a:r>
              <a:rPr lang="en-US" spc="-5" dirty="0">
                <a:solidFill>
                  <a:srgbClr val="0000FF"/>
                </a:solidFill>
                <a:latin typeface="Times New Roman"/>
                <a:cs typeface="Times New Roman"/>
              </a:rPr>
              <a:t>server</a:t>
            </a:r>
            <a:r>
              <a:rPr lang="en-US" spc="-5" dirty="0">
                <a:solidFill>
                  <a:prstClr val="black"/>
                </a:solidFill>
                <a:latin typeface="Times New Roman"/>
                <a:cs typeface="Times New Roman"/>
              </a:rPr>
              <a:t>, </a:t>
            </a:r>
            <a:r>
              <a:rPr lang="en-US" spc="9" dirty="0">
                <a:solidFill>
                  <a:prstClr val="black"/>
                </a:solidFill>
                <a:latin typeface="Times New Roman"/>
                <a:cs typeface="Times New Roman"/>
              </a:rPr>
              <a:t>such </a:t>
            </a:r>
            <a:r>
              <a:rPr lang="en-US" spc="-530" dirty="0">
                <a:solidFill>
                  <a:prstClr val="black"/>
                </a:solidFill>
                <a:latin typeface="Times New Roman"/>
                <a:cs typeface="Times New Roman"/>
              </a:rPr>
              <a:t> </a:t>
            </a:r>
            <a:r>
              <a:rPr lang="en-US" spc="9" dirty="0">
                <a:solidFill>
                  <a:prstClr val="black"/>
                </a:solidFill>
                <a:latin typeface="Times New Roman"/>
                <a:cs typeface="Times New Roman"/>
              </a:rPr>
              <a:t>as </a:t>
            </a:r>
            <a:r>
              <a:rPr lang="en-US" spc="5" dirty="0">
                <a:solidFill>
                  <a:prstClr val="black"/>
                </a:solidFill>
                <a:latin typeface="Times New Roman"/>
                <a:cs typeface="Times New Roman"/>
              </a:rPr>
              <a:t>with peer-to-peer </a:t>
            </a:r>
            <a:r>
              <a:rPr lang="en-US" spc="9" dirty="0">
                <a:solidFill>
                  <a:prstClr val="black"/>
                </a:solidFill>
                <a:latin typeface="Times New Roman"/>
                <a:cs typeface="Times New Roman"/>
              </a:rPr>
              <a:t>replication, </a:t>
            </a:r>
            <a:r>
              <a:rPr lang="en-US" spc="5" dirty="0">
                <a:solidFill>
                  <a:prstClr val="black"/>
                </a:solidFill>
                <a:latin typeface="Times New Roman"/>
                <a:cs typeface="Times New Roman"/>
              </a:rPr>
              <a:t>serializability is </a:t>
            </a:r>
            <a:r>
              <a:rPr lang="en-US" spc="9" dirty="0">
                <a:solidFill>
                  <a:prstClr val="black"/>
                </a:solidFill>
                <a:latin typeface="Times New Roman"/>
                <a:cs typeface="Times New Roman"/>
              </a:rPr>
              <a:t>complicated </a:t>
            </a:r>
            <a:r>
              <a:rPr lang="en-US" spc="14" dirty="0">
                <a:solidFill>
                  <a:prstClr val="black"/>
                </a:solidFill>
                <a:latin typeface="Times New Roman"/>
                <a:cs typeface="Times New Roman"/>
              </a:rPr>
              <a:t>by </a:t>
            </a:r>
            <a:r>
              <a:rPr lang="en-US" spc="18" dirty="0">
                <a:solidFill>
                  <a:prstClr val="black"/>
                </a:solidFill>
                <a:latin typeface="Times New Roman"/>
                <a:cs typeface="Times New Roman"/>
              </a:rPr>
              <a:t> </a:t>
            </a:r>
            <a:r>
              <a:rPr lang="en-US" spc="9" dirty="0">
                <a:solidFill>
                  <a:prstClr val="black"/>
                </a:solidFill>
                <a:latin typeface="Times New Roman"/>
                <a:cs typeface="Times New Roman"/>
              </a:rPr>
              <a:t>the </a:t>
            </a:r>
            <a:r>
              <a:rPr lang="en-US" dirty="0">
                <a:solidFill>
                  <a:prstClr val="black"/>
                </a:solidFill>
                <a:latin typeface="Times New Roman"/>
                <a:cs typeface="Times New Roman"/>
              </a:rPr>
              <a:t>fact </a:t>
            </a:r>
            <a:r>
              <a:rPr lang="en-US" spc="9" dirty="0">
                <a:solidFill>
                  <a:prstClr val="black"/>
                </a:solidFill>
                <a:latin typeface="Times New Roman"/>
                <a:cs typeface="Times New Roman"/>
              </a:rPr>
              <a:t>that </a:t>
            </a:r>
            <a:r>
              <a:rPr lang="en-US" dirty="0">
                <a:solidFill>
                  <a:srgbClr val="0000FF"/>
                </a:solidFill>
                <a:latin typeface="Times New Roman"/>
                <a:cs typeface="Times New Roman"/>
              </a:rPr>
              <a:t>different </a:t>
            </a:r>
            <a:r>
              <a:rPr lang="en-US" spc="14" dirty="0">
                <a:solidFill>
                  <a:srgbClr val="0000FF"/>
                </a:solidFill>
                <a:latin typeface="Times New Roman"/>
                <a:cs typeface="Times New Roman"/>
              </a:rPr>
              <a:t>nodes </a:t>
            </a:r>
            <a:r>
              <a:rPr lang="en-US" spc="9" dirty="0">
                <a:solidFill>
                  <a:srgbClr val="0000FF"/>
                </a:solidFill>
                <a:latin typeface="Times New Roman"/>
                <a:cs typeface="Times New Roman"/>
              </a:rPr>
              <a:t>might apply the updates </a:t>
            </a:r>
            <a:r>
              <a:rPr lang="en-US" spc="5" dirty="0">
                <a:solidFill>
                  <a:srgbClr val="0000FF"/>
                </a:solidFill>
                <a:latin typeface="Times New Roman"/>
                <a:cs typeface="Times New Roman"/>
              </a:rPr>
              <a:t>in </a:t>
            </a:r>
            <a:r>
              <a:rPr lang="en-US" spc="9" dirty="0">
                <a:solidFill>
                  <a:srgbClr val="0000FF"/>
                </a:solidFill>
                <a:latin typeface="Times New Roman"/>
                <a:cs typeface="Times New Roman"/>
              </a:rPr>
              <a:t>a </a:t>
            </a:r>
            <a:r>
              <a:rPr lang="en-US" dirty="0">
                <a:solidFill>
                  <a:srgbClr val="0000FF"/>
                </a:solidFill>
                <a:latin typeface="Times New Roman"/>
                <a:cs typeface="Times New Roman"/>
              </a:rPr>
              <a:t>different </a:t>
            </a:r>
            <a:r>
              <a:rPr lang="en-US" spc="5" dirty="0">
                <a:solidFill>
                  <a:srgbClr val="0000FF"/>
                </a:solidFill>
                <a:latin typeface="Times New Roman"/>
                <a:cs typeface="Times New Roman"/>
              </a:rPr>
              <a:t> </a:t>
            </a:r>
            <a:r>
              <a:rPr lang="en-US" spc="-9" dirty="0">
                <a:solidFill>
                  <a:srgbClr val="0000FF"/>
                </a:solidFill>
                <a:latin typeface="Times New Roman"/>
                <a:cs typeface="Times New Roman"/>
              </a:rPr>
              <a:t>order. </a:t>
            </a:r>
            <a:r>
              <a:rPr lang="en-US" spc="5" dirty="0">
                <a:solidFill>
                  <a:prstClr val="black"/>
                </a:solidFill>
                <a:latin typeface="Times New Roman"/>
                <a:cs typeface="Times New Roman"/>
              </a:rPr>
              <a:t>Often, </a:t>
            </a:r>
            <a:r>
              <a:rPr lang="en-US" spc="14" dirty="0">
                <a:solidFill>
                  <a:prstClr val="black"/>
                </a:solidFill>
                <a:latin typeface="Times New Roman"/>
                <a:cs typeface="Times New Roman"/>
              </a:rPr>
              <a:t>when people </a:t>
            </a:r>
            <a:r>
              <a:rPr lang="en-US" spc="5" dirty="0">
                <a:solidFill>
                  <a:prstClr val="black"/>
                </a:solidFill>
                <a:latin typeface="Times New Roman"/>
                <a:cs typeface="Times New Roman"/>
              </a:rPr>
              <a:t>talk </a:t>
            </a:r>
            <a:r>
              <a:rPr lang="en-US" spc="14" dirty="0">
                <a:solidFill>
                  <a:prstClr val="black"/>
                </a:solidFill>
                <a:latin typeface="Times New Roman"/>
                <a:cs typeface="Times New Roman"/>
              </a:rPr>
              <a:t>about concurrency </a:t>
            </a:r>
            <a:r>
              <a:rPr lang="en-US" spc="5" dirty="0">
                <a:solidFill>
                  <a:prstClr val="black"/>
                </a:solidFill>
                <a:latin typeface="Times New Roman"/>
                <a:cs typeface="Times New Roman"/>
              </a:rPr>
              <a:t>in distributed </a:t>
            </a:r>
            <a:r>
              <a:rPr lang="en-US" spc="9" dirty="0">
                <a:solidFill>
                  <a:prstClr val="black"/>
                </a:solidFill>
                <a:latin typeface="Times New Roman"/>
                <a:cs typeface="Times New Roman"/>
              </a:rPr>
              <a:t> </a:t>
            </a:r>
            <a:r>
              <a:rPr lang="en-US" dirty="0">
                <a:solidFill>
                  <a:prstClr val="black"/>
                </a:solidFill>
                <a:latin typeface="Times New Roman"/>
                <a:cs typeface="Times New Roman"/>
              </a:rPr>
              <a:t>systems, </a:t>
            </a:r>
            <a:r>
              <a:rPr lang="en-US" spc="9" dirty="0">
                <a:solidFill>
                  <a:prstClr val="black"/>
                </a:solidFill>
                <a:latin typeface="Times New Roman"/>
                <a:cs typeface="Times New Roman"/>
              </a:rPr>
              <a:t>they </a:t>
            </a:r>
            <a:r>
              <a:rPr lang="en-US" spc="5" dirty="0">
                <a:solidFill>
                  <a:prstClr val="black"/>
                </a:solidFill>
                <a:latin typeface="Times New Roman"/>
                <a:cs typeface="Times New Roman"/>
              </a:rPr>
              <a:t>talk </a:t>
            </a:r>
            <a:r>
              <a:rPr lang="en-US" spc="14" dirty="0">
                <a:solidFill>
                  <a:prstClr val="black"/>
                </a:solidFill>
                <a:latin typeface="Times New Roman"/>
                <a:cs typeface="Times New Roman"/>
              </a:rPr>
              <a:t>about </a:t>
            </a:r>
            <a:r>
              <a:rPr lang="en-US" spc="9" dirty="0">
                <a:solidFill>
                  <a:srgbClr val="0000FF"/>
                </a:solidFill>
                <a:latin typeface="Times New Roman"/>
                <a:cs typeface="Times New Roman"/>
              </a:rPr>
              <a:t>sequential consistency</a:t>
            </a:r>
            <a:r>
              <a:rPr lang="en-US" spc="9" dirty="0">
                <a:solidFill>
                  <a:prstClr val="black"/>
                </a:solidFill>
                <a:latin typeface="Times New Roman"/>
                <a:cs typeface="Times New Roman"/>
              </a:rPr>
              <a:t>— ensuring that </a:t>
            </a:r>
            <a:r>
              <a:rPr lang="en-US" spc="5" dirty="0">
                <a:solidFill>
                  <a:srgbClr val="0000FF"/>
                </a:solidFill>
                <a:latin typeface="Times New Roman"/>
                <a:cs typeface="Times New Roman"/>
              </a:rPr>
              <a:t>all </a:t>
            </a:r>
            <a:r>
              <a:rPr lang="en-US" spc="-530" dirty="0">
                <a:solidFill>
                  <a:srgbClr val="0000FF"/>
                </a:solidFill>
                <a:latin typeface="Times New Roman"/>
                <a:cs typeface="Times New Roman"/>
              </a:rPr>
              <a:t> </a:t>
            </a:r>
            <a:r>
              <a:rPr lang="en-US" spc="14" dirty="0">
                <a:solidFill>
                  <a:srgbClr val="0000FF"/>
                </a:solidFill>
                <a:latin typeface="Times New Roman"/>
                <a:cs typeface="Times New Roman"/>
              </a:rPr>
              <a:t>nodes</a:t>
            </a:r>
            <a:r>
              <a:rPr lang="en-US" spc="-36" dirty="0">
                <a:solidFill>
                  <a:srgbClr val="0000FF"/>
                </a:solidFill>
                <a:latin typeface="Times New Roman"/>
                <a:cs typeface="Times New Roman"/>
              </a:rPr>
              <a:t> </a:t>
            </a:r>
            <a:r>
              <a:rPr lang="en-US" spc="9" dirty="0">
                <a:solidFill>
                  <a:srgbClr val="0000FF"/>
                </a:solidFill>
                <a:latin typeface="Times New Roman"/>
                <a:cs typeface="Times New Roman"/>
              </a:rPr>
              <a:t>apply</a:t>
            </a:r>
            <a:r>
              <a:rPr lang="en-US" spc="-14" dirty="0">
                <a:solidFill>
                  <a:srgbClr val="0000FF"/>
                </a:solidFill>
                <a:latin typeface="Times New Roman"/>
                <a:cs typeface="Times New Roman"/>
              </a:rPr>
              <a:t> </a:t>
            </a:r>
            <a:r>
              <a:rPr lang="en-US" spc="9" dirty="0">
                <a:solidFill>
                  <a:srgbClr val="0000FF"/>
                </a:solidFill>
                <a:latin typeface="Times New Roman"/>
                <a:cs typeface="Times New Roman"/>
              </a:rPr>
              <a:t>operations</a:t>
            </a:r>
            <a:r>
              <a:rPr lang="en-US" spc="-50" dirty="0">
                <a:solidFill>
                  <a:srgbClr val="0000FF"/>
                </a:solidFill>
                <a:latin typeface="Times New Roman"/>
                <a:cs typeface="Times New Roman"/>
              </a:rPr>
              <a:t> </a:t>
            </a:r>
            <a:r>
              <a:rPr lang="en-US" spc="5" dirty="0">
                <a:solidFill>
                  <a:srgbClr val="0000FF"/>
                </a:solidFill>
                <a:latin typeface="Times New Roman"/>
                <a:cs typeface="Times New Roman"/>
              </a:rPr>
              <a:t>in</a:t>
            </a:r>
            <a:r>
              <a:rPr lang="en-US" spc="9" dirty="0">
                <a:solidFill>
                  <a:srgbClr val="0000FF"/>
                </a:solidFill>
                <a:latin typeface="Times New Roman"/>
                <a:cs typeface="Times New Roman"/>
              </a:rPr>
              <a:t> the</a:t>
            </a:r>
            <a:r>
              <a:rPr lang="en-US" dirty="0">
                <a:solidFill>
                  <a:srgbClr val="0000FF"/>
                </a:solidFill>
                <a:latin typeface="Times New Roman"/>
                <a:cs typeface="Times New Roman"/>
              </a:rPr>
              <a:t> </a:t>
            </a:r>
            <a:r>
              <a:rPr lang="en-US" spc="5" dirty="0">
                <a:solidFill>
                  <a:srgbClr val="0000FF"/>
                </a:solidFill>
                <a:latin typeface="Times New Roman"/>
                <a:cs typeface="Times New Roman"/>
              </a:rPr>
              <a:t>same</a:t>
            </a:r>
            <a:r>
              <a:rPr lang="en-US" spc="23" dirty="0">
                <a:solidFill>
                  <a:srgbClr val="0000FF"/>
                </a:solidFill>
                <a:latin typeface="Times New Roman"/>
                <a:cs typeface="Times New Roman"/>
              </a:rPr>
              <a:t> </a:t>
            </a:r>
            <a:r>
              <a:rPr lang="en-US" spc="-9" dirty="0">
                <a:solidFill>
                  <a:srgbClr val="0000FF"/>
                </a:solidFill>
                <a:latin typeface="Times New Roman"/>
                <a:cs typeface="Times New Roman"/>
              </a:rPr>
              <a:t>order</a:t>
            </a:r>
            <a:r>
              <a:rPr lang="en-US" spc="-9" dirty="0">
                <a:solidFill>
                  <a:prstClr val="black"/>
                </a:solidFill>
                <a:latin typeface="Times New Roman"/>
                <a:cs typeface="Times New Roman"/>
              </a:rPr>
              <a:t>.</a:t>
            </a:r>
            <a:endParaRPr lang="en-US" dirty="0">
              <a:solidFill>
                <a:prstClr val="black"/>
              </a:solidFill>
              <a:latin typeface="Times New Roman"/>
              <a:cs typeface="Times New Roman"/>
            </a:endParaRPr>
          </a:p>
          <a:p>
            <a:pPr marL="342900" indent="-342900" algn="just">
              <a:buFont typeface="+mj-lt"/>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3011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US"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Properties of shared data systems</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510132" y="999124"/>
            <a:ext cx="8911451" cy="5500417"/>
          </a:xfrm>
          <a:prstGeom prst="rect">
            <a:avLst/>
          </a:prstGeom>
        </p:spPr>
        <p:txBody>
          <a:bodyPr wrap="square">
            <a:spAutoFit/>
          </a:bodyPr>
          <a:lstStyle/>
          <a:p>
            <a:pPr marL="354128" indent="-343188" defTabSz="829178">
              <a:spcBef>
                <a:spcPts val="82"/>
              </a:spcBef>
              <a:buFont typeface="Arial MT"/>
              <a:buChar char="•"/>
              <a:tabLst>
                <a:tab pos="354128" algn="l"/>
                <a:tab pos="354704" algn="l"/>
              </a:tabLst>
            </a:pPr>
            <a:r>
              <a:rPr lang="en-US" sz="2403" b="1" spc="-5" dirty="0">
                <a:solidFill>
                  <a:srgbClr val="FF0000"/>
                </a:solidFill>
                <a:latin typeface="Times New Roman"/>
                <a:cs typeface="Times New Roman"/>
              </a:rPr>
              <a:t>C</a:t>
            </a:r>
            <a:r>
              <a:rPr lang="en-US" sz="2403" spc="-5" dirty="0">
                <a:solidFill>
                  <a:srgbClr val="FF0000"/>
                </a:solidFill>
                <a:latin typeface="Times New Roman"/>
                <a:cs typeface="Times New Roman"/>
              </a:rPr>
              <a:t>onsistency</a:t>
            </a:r>
            <a:endParaRPr lang="en-US" sz="2403" dirty="0">
              <a:solidFill>
                <a:prstClr val="black"/>
              </a:solidFill>
              <a:latin typeface="Times New Roman"/>
              <a:cs typeface="Times New Roman"/>
            </a:endParaRPr>
          </a:p>
          <a:p>
            <a:pPr marL="813054" lvl="1" indent="-343188" defTabSz="829178">
              <a:spcBef>
                <a:spcPts val="5"/>
              </a:spcBef>
              <a:buFont typeface="Wingdings"/>
              <a:buChar char=""/>
              <a:tabLst>
                <a:tab pos="812479" algn="l"/>
                <a:tab pos="813054" algn="l"/>
              </a:tabLst>
            </a:pPr>
            <a:r>
              <a:rPr lang="en-US" sz="1995" dirty="0">
                <a:solidFill>
                  <a:prstClr val="black"/>
                </a:solidFill>
                <a:latin typeface="Times New Roman"/>
                <a:cs typeface="Times New Roman"/>
              </a:rPr>
              <a:t>(informally)</a:t>
            </a:r>
            <a:r>
              <a:rPr lang="en-US" sz="1995" spc="-41" dirty="0">
                <a:solidFill>
                  <a:prstClr val="black"/>
                </a:solidFill>
                <a:latin typeface="Times New Roman"/>
                <a:cs typeface="Times New Roman"/>
              </a:rPr>
              <a:t> </a:t>
            </a:r>
            <a:r>
              <a:rPr lang="en-US" sz="1995" dirty="0">
                <a:solidFill>
                  <a:prstClr val="black"/>
                </a:solidFill>
                <a:latin typeface="Times New Roman"/>
                <a:cs typeface="Times New Roman"/>
              </a:rPr>
              <a:t>“every</a:t>
            </a:r>
            <a:r>
              <a:rPr lang="en-US" sz="1995" spc="-23" dirty="0">
                <a:solidFill>
                  <a:prstClr val="black"/>
                </a:solidFill>
                <a:latin typeface="Times New Roman"/>
                <a:cs typeface="Times New Roman"/>
              </a:rPr>
              <a:t> </a:t>
            </a:r>
            <a:r>
              <a:rPr lang="en-US" sz="1995" dirty="0">
                <a:solidFill>
                  <a:prstClr val="black"/>
                </a:solidFill>
                <a:latin typeface="Times New Roman"/>
                <a:cs typeface="Times New Roman"/>
              </a:rPr>
              <a:t>request</a:t>
            </a:r>
            <a:r>
              <a:rPr lang="en-US" sz="1995" spc="-36" dirty="0">
                <a:solidFill>
                  <a:prstClr val="black"/>
                </a:solidFill>
                <a:latin typeface="Times New Roman"/>
                <a:cs typeface="Times New Roman"/>
              </a:rPr>
              <a:t> </a:t>
            </a:r>
            <a:r>
              <a:rPr lang="en-US" sz="1995" dirty="0">
                <a:solidFill>
                  <a:prstClr val="black"/>
                </a:solidFill>
                <a:latin typeface="Times New Roman"/>
                <a:cs typeface="Times New Roman"/>
              </a:rPr>
              <a:t>receives</a:t>
            </a:r>
            <a:r>
              <a:rPr lang="en-US" sz="1995" spc="-23" dirty="0">
                <a:solidFill>
                  <a:prstClr val="black"/>
                </a:solidFill>
                <a:latin typeface="Times New Roman"/>
                <a:cs typeface="Times New Roman"/>
              </a:rPr>
              <a:t> </a:t>
            </a:r>
            <a:r>
              <a:rPr lang="en-US" sz="1995" spc="5" dirty="0">
                <a:solidFill>
                  <a:prstClr val="black"/>
                </a:solidFill>
                <a:latin typeface="Times New Roman"/>
                <a:cs typeface="Times New Roman"/>
              </a:rPr>
              <a:t>the</a:t>
            </a:r>
            <a:r>
              <a:rPr lang="en-US" sz="1995" spc="-18" dirty="0">
                <a:solidFill>
                  <a:prstClr val="black"/>
                </a:solidFill>
                <a:latin typeface="Times New Roman"/>
                <a:cs typeface="Times New Roman"/>
              </a:rPr>
              <a:t> </a:t>
            </a:r>
            <a:r>
              <a:rPr lang="en-US" sz="1995" dirty="0">
                <a:solidFill>
                  <a:prstClr val="black"/>
                </a:solidFill>
                <a:latin typeface="Times New Roman"/>
                <a:cs typeface="Times New Roman"/>
              </a:rPr>
              <a:t>right</a:t>
            </a:r>
            <a:r>
              <a:rPr lang="en-US" sz="1995" spc="-18" dirty="0">
                <a:solidFill>
                  <a:prstClr val="black"/>
                </a:solidFill>
                <a:latin typeface="Times New Roman"/>
                <a:cs typeface="Times New Roman"/>
              </a:rPr>
              <a:t> </a:t>
            </a:r>
            <a:r>
              <a:rPr lang="en-US" sz="1995" spc="5" dirty="0">
                <a:solidFill>
                  <a:prstClr val="black"/>
                </a:solidFill>
                <a:latin typeface="Times New Roman"/>
                <a:cs typeface="Times New Roman"/>
              </a:rPr>
              <a:t>response”</a:t>
            </a:r>
            <a:endParaRPr lang="en-US" sz="1995" dirty="0">
              <a:solidFill>
                <a:prstClr val="black"/>
              </a:solidFill>
              <a:latin typeface="Times New Roman"/>
              <a:cs typeface="Times New Roman"/>
            </a:endParaRPr>
          </a:p>
          <a:p>
            <a:pPr marL="754897" marR="43762" lvl="1" indent="-285030" defTabSz="829178">
              <a:spcBef>
                <a:spcPts val="23"/>
              </a:spcBef>
              <a:buFont typeface="Wingdings"/>
              <a:buChar char=""/>
              <a:tabLst>
                <a:tab pos="818237" algn="l"/>
                <a:tab pos="818812" algn="l"/>
              </a:tabLst>
            </a:pPr>
            <a:r>
              <a:rPr lang="en-US" sz="1632" dirty="0">
                <a:solidFill>
                  <a:prstClr val="black"/>
                </a:solidFill>
              </a:rPr>
              <a:t>	</a:t>
            </a:r>
            <a:r>
              <a:rPr lang="en-US" sz="1995" spc="-9" dirty="0">
                <a:solidFill>
                  <a:prstClr val="black"/>
                </a:solidFill>
                <a:latin typeface="Times New Roman"/>
                <a:cs typeface="Times New Roman"/>
              </a:rPr>
              <a:t>E.g.</a:t>
            </a:r>
            <a:r>
              <a:rPr lang="en-US" sz="1995" spc="23" dirty="0">
                <a:solidFill>
                  <a:prstClr val="black"/>
                </a:solidFill>
                <a:latin typeface="Times New Roman"/>
                <a:cs typeface="Times New Roman"/>
              </a:rPr>
              <a:t> </a:t>
            </a:r>
            <a:r>
              <a:rPr lang="en-US" sz="1995" spc="-18" dirty="0">
                <a:solidFill>
                  <a:prstClr val="black"/>
                </a:solidFill>
                <a:latin typeface="Times New Roman"/>
                <a:cs typeface="Times New Roman"/>
              </a:rPr>
              <a:t>If</a:t>
            </a:r>
            <a:r>
              <a:rPr lang="en-US" sz="1995" spc="27" dirty="0">
                <a:solidFill>
                  <a:prstClr val="black"/>
                </a:solidFill>
                <a:latin typeface="Times New Roman"/>
                <a:cs typeface="Times New Roman"/>
              </a:rPr>
              <a:t> </a:t>
            </a:r>
            <a:r>
              <a:rPr lang="en-US" sz="1995" dirty="0">
                <a:solidFill>
                  <a:prstClr val="black"/>
                </a:solidFill>
                <a:latin typeface="Times New Roman"/>
                <a:cs typeface="Times New Roman"/>
              </a:rPr>
              <a:t>I</a:t>
            </a:r>
            <a:r>
              <a:rPr lang="en-US" sz="1995" spc="9" dirty="0">
                <a:solidFill>
                  <a:prstClr val="black"/>
                </a:solidFill>
                <a:latin typeface="Times New Roman"/>
                <a:cs typeface="Times New Roman"/>
              </a:rPr>
              <a:t> </a:t>
            </a:r>
            <a:r>
              <a:rPr lang="en-US" sz="1995" spc="-5" dirty="0">
                <a:solidFill>
                  <a:prstClr val="black"/>
                </a:solidFill>
                <a:latin typeface="Times New Roman"/>
                <a:cs typeface="Times New Roman"/>
              </a:rPr>
              <a:t>get</a:t>
            </a:r>
            <a:r>
              <a:rPr lang="en-US" sz="1995" spc="9" dirty="0">
                <a:solidFill>
                  <a:prstClr val="black"/>
                </a:solidFill>
                <a:latin typeface="Times New Roman"/>
                <a:cs typeface="Times New Roman"/>
              </a:rPr>
              <a:t> </a:t>
            </a:r>
            <a:r>
              <a:rPr lang="en-US" sz="1995" spc="-14" dirty="0">
                <a:solidFill>
                  <a:prstClr val="black"/>
                </a:solidFill>
                <a:latin typeface="Times New Roman"/>
                <a:cs typeface="Times New Roman"/>
              </a:rPr>
              <a:t>my</a:t>
            </a:r>
            <a:r>
              <a:rPr lang="en-US" sz="1995" spc="23" dirty="0">
                <a:solidFill>
                  <a:prstClr val="black"/>
                </a:solidFill>
                <a:latin typeface="Times New Roman"/>
                <a:cs typeface="Times New Roman"/>
              </a:rPr>
              <a:t> </a:t>
            </a:r>
            <a:r>
              <a:rPr lang="en-US" sz="1995" spc="5" dirty="0">
                <a:solidFill>
                  <a:prstClr val="black"/>
                </a:solidFill>
                <a:latin typeface="Times New Roman"/>
                <a:cs typeface="Times New Roman"/>
              </a:rPr>
              <a:t>shopping</a:t>
            </a:r>
            <a:r>
              <a:rPr lang="en-US" sz="1995" spc="-23" dirty="0">
                <a:solidFill>
                  <a:prstClr val="black"/>
                </a:solidFill>
                <a:latin typeface="Times New Roman"/>
                <a:cs typeface="Times New Roman"/>
              </a:rPr>
              <a:t> </a:t>
            </a:r>
            <a:r>
              <a:rPr lang="en-US" sz="1995" spc="5" dirty="0">
                <a:solidFill>
                  <a:prstClr val="black"/>
                </a:solidFill>
                <a:latin typeface="Times New Roman"/>
                <a:cs typeface="Times New Roman"/>
              </a:rPr>
              <a:t>list</a:t>
            </a:r>
            <a:r>
              <a:rPr lang="en-US" sz="1995" spc="-50" dirty="0">
                <a:solidFill>
                  <a:prstClr val="black"/>
                </a:solidFill>
                <a:latin typeface="Times New Roman"/>
                <a:cs typeface="Times New Roman"/>
              </a:rPr>
              <a:t> </a:t>
            </a:r>
            <a:r>
              <a:rPr lang="en-US" sz="1995" dirty="0">
                <a:solidFill>
                  <a:prstClr val="black"/>
                </a:solidFill>
                <a:latin typeface="Times New Roman"/>
                <a:cs typeface="Times New Roman"/>
              </a:rPr>
              <a:t>on</a:t>
            </a:r>
            <a:r>
              <a:rPr lang="en-US" sz="1995" spc="-109" dirty="0">
                <a:solidFill>
                  <a:prstClr val="black"/>
                </a:solidFill>
                <a:latin typeface="Times New Roman"/>
                <a:cs typeface="Times New Roman"/>
              </a:rPr>
              <a:t> </a:t>
            </a:r>
            <a:r>
              <a:rPr lang="en-US" sz="1995" spc="-9" dirty="0">
                <a:solidFill>
                  <a:prstClr val="black"/>
                </a:solidFill>
                <a:latin typeface="Times New Roman"/>
                <a:cs typeface="Times New Roman"/>
              </a:rPr>
              <a:t>Amazon</a:t>
            </a:r>
            <a:r>
              <a:rPr lang="en-US" sz="1995" spc="45" dirty="0">
                <a:solidFill>
                  <a:prstClr val="black"/>
                </a:solidFill>
                <a:latin typeface="Times New Roman"/>
                <a:cs typeface="Times New Roman"/>
              </a:rPr>
              <a:t> </a:t>
            </a:r>
            <a:r>
              <a:rPr lang="en-US" sz="1995" dirty="0">
                <a:solidFill>
                  <a:prstClr val="black"/>
                </a:solidFill>
                <a:latin typeface="Times New Roman"/>
                <a:cs typeface="Times New Roman"/>
              </a:rPr>
              <a:t>I</a:t>
            </a:r>
            <a:r>
              <a:rPr lang="en-US" sz="1995" spc="9" dirty="0">
                <a:solidFill>
                  <a:prstClr val="black"/>
                </a:solidFill>
                <a:latin typeface="Times New Roman"/>
                <a:cs typeface="Times New Roman"/>
              </a:rPr>
              <a:t> </a:t>
            </a:r>
            <a:r>
              <a:rPr lang="en-US" sz="1995" dirty="0">
                <a:solidFill>
                  <a:prstClr val="black"/>
                </a:solidFill>
                <a:latin typeface="Times New Roman"/>
                <a:cs typeface="Times New Roman"/>
              </a:rPr>
              <a:t>expect</a:t>
            </a:r>
            <a:r>
              <a:rPr lang="en-US" sz="1995" spc="-36" dirty="0">
                <a:solidFill>
                  <a:prstClr val="black"/>
                </a:solidFill>
                <a:latin typeface="Times New Roman"/>
                <a:cs typeface="Times New Roman"/>
              </a:rPr>
              <a:t> </a:t>
            </a:r>
            <a:r>
              <a:rPr lang="en-US" sz="1995" spc="5" dirty="0">
                <a:solidFill>
                  <a:prstClr val="black"/>
                </a:solidFill>
                <a:latin typeface="Times New Roman"/>
                <a:cs typeface="Times New Roman"/>
              </a:rPr>
              <a:t>it</a:t>
            </a:r>
            <a:r>
              <a:rPr lang="en-US" sz="1995" spc="-14" dirty="0">
                <a:solidFill>
                  <a:prstClr val="black"/>
                </a:solidFill>
                <a:latin typeface="Times New Roman"/>
                <a:cs typeface="Times New Roman"/>
              </a:rPr>
              <a:t> </a:t>
            </a:r>
            <a:r>
              <a:rPr lang="en-US" sz="1995" spc="5" dirty="0">
                <a:solidFill>
                  <a:prstClr val="black"/>
                </a:solidFill>
                <a:latin typeface="Times New Roman"/>
                <a:cs typeface="Times New Roman"/>
              </a:rPr>
              <a:t>contains</a:t>
            </a:r>
            <a:r>
              <a:rPr lang="en-US" sz="1995" spc="-41" dirty="0">
                <a:solidFill>
                  <a:prstClr val="black"/>
                </a:solidFill>
                <a:latin typeface="Times New Roman"/>
                <a:cs typeface="Times New Roman"/>
              </a:rPr>
              <a:t> </a:t>
            </a:r>
            <a:r>
              <a:rPr lang="en-US" sz="1995" spc="5" dirty="0">
                <a:solidFill>
                  <a:prstClr val="black"/>
                </a:solidFill>
                <a:latin typeface="Times New Roman"/>
                <a:cs typeface="Times New Roman"/>
              </a:rPr>
              <a:t>all</a:t>
            </a:r>
            <a:r>
              <a:rPr lang="en-US" sz="1995" spc="-32" dirty="0">
                <a:solidFill>
                  <a:prstClr val="black"/>
                </a:solidFill>
                <a:latin typeface="Times New Roman"/>
                <a:cs typeface="Times New Roman"/>
              </a:rPr>
              <a:t> </a:t>
            </a:r>
            <a:r>
              <a:rPr lang="en-US" sz="1995" spc="5" dirty="0">
                <a:solidFill>
                  <a:prstClr val="black"/>
                </a:solidFill>
                <a:latin typeface="Times New Roman"/>
                <a:cs typeface="Times New Roman"/>
              </a:rPr>
              <a:t>the </a:t>
            </a:r>
            <a:r>
              <a:rPr lang="en-US" sz="1995" spc="-485" dirty="0">
                <a:solidFill>
                  <a:prstClr val="black"/>
                </a:solidFill>
                <a:latin typeface="Times New Roman"/>
                <a:cs typeface="Times New Roman"/>
              </a:rPr>
              <a:t> </a:t>
            </a:r>
            <a:r>
              <a:rPr lang="en-US" sz="1995" dirty="0">
                <a:solidFill>
                  <a:prstClr val="black"/>
                </a:solidFill>
                <a:latin typeface="Times New Roman"/>
                <a:cs typeface="Times New Roman"/>
              </a:rPr>
              <a:t>previously</a:t>
            </a:r>
            <a:r>
              <a:rPr lang="en-US" sz="1995" spc="-50" dirty="0">
                <a:solidFill>
                  <a:prstClr val="black"/>
                </a:solidFill>
                <a:latin typeface="Times New Roman"/>
                <a:cs typeface="Times New Roman"/>
              </a:rPr>
              <a:t> </a:t>
            </a:r>
            <a:r>
              <a:rPr lang="en-US" sz="1995" spc="5" dirty="0">
                <a:solidFill>
                  <a:prstClr val="black"/>
                </a:solidFill>
                <a:latin typeface="Times New Roman"/>
                <a:cs typeface="Times New Roman"/>
              </a:rPr>
              <a:t>selected</a:t>
            </a:r>
            <a:r>
              <a:rPr lang="en-US" sz="1995" spc="-45" dirty="0">
                <a:solidFill>
                  <a:prstClr val="black"/>
                </a:solidFill>
                <a:latin typeface="Times New Roman"/>
                <a:cs typeface="Times New Roman"/>
              </a:rPr>
              <a:t> </a:t>
            </a:r>
            <a:r>
              <a:rPr lang="en-US" sz="1995" spc="-5" dirty="0">
                <a:solidFill>
                  <a:prstClr val="black"/>
                </a:solidFill>
                <a:latin typeface="Times New Roman"/>
                <a:cs typeface="Times New Roman"/>
              </a:rPr>
              <a:t>items</a:t>
            </a:r>
            <a:endParaRPr lang="en-US" sz="1995" dirty="0">
              <a:solidFill>
                <a:prstClr val="black"/>
              </a:solidFill>
              <a:latin typeface="Times New Roman"/>
              <a:cs typeface="Times New Roman"/>
            </a:endParaRPr>
          </a:p>
          <a:p>
            <a:pPr marL="754897" lvl="1" indent="-285606" defTabSz="829178">
              <a:lnSpc>
                <a:spcPts val="2385"/>
              </a:lnSpc>
              <a:buFont typeface="Wingdings"/>
              <a:buChar char=""/>
              <a:tabLst>
                <a:tab pos="755472" algn="l"/>
              </a:tabLst>
            </a:pPr>
            <a:r>
              <a:rPr lang="en-US" sz="1995" spc="-18" dirty="0">
                <a:solidFill>
                  <a:prstClr val="black"/>
                </a:solidFill>
                <a:latin typeface="Times New Roman"/>
                <a:cs typeface="Times New Roman"/>
              </a:rPr>
              <a:t>It</a:t>
            </a:r>
            <a:r>
              <a:rPr lang="en-US" sz="1995" spc="27" dirty="0">
                <a:solidFill>
                  <a:prstClr val="black"/>
                </a:solidFill>
                <a:latin typeface="Times New Roman"/>
                <a:cs typeface="Times New Roman"/>
              </a:rPr>
              <a:t> </a:t>
            </a:r>
            <a:r>
              <a:rPr lang="en-US" sz="1995" spc="5" dirty="0">
                <a:solidFill>
                  <a:prstClr val="black"/>
                </a:solidFill>
                <a:latin typeface="Times New Roman"/>
                <a:cs typeface="Times New Roman"/>
              </a:rPr>
              <a:t>is</a:t>
            </a:r>
            <a:r>
              <a:rPr lang="en-US" sz="1995" spc="-23" dirty="0">
                <a:solidFill>
                  <a:prstClr val="black"/>
                </a:solidFill>
                <a:latin typeface="Times New Roman"/>
                <a:cs typeface="Times New Roman"/>
              </a:rPr>
              <a:t> </a:t>
            </a:r>
            <a:r>
              <a:rPr lang="en-US" sz="1995" dirty="0">
                <a:solidFill>
                  <a:prstClr val="black"/>
                </a:solidFill>
                <a:latin typeface="Times New Roman"/>
                <a:cs typeface="Times New Roman"/>
              </a:rPr>
              <a:t>essentially</a:t>
            </a:r>
            <a:r>
              <a:rPr lang="en-US" sz="1995" spc="-68" dirty="0">
                <a:solidFill>
                  <a:prstClr val="black"/>
                </a:solidFill>
                <a:latin typeface="Times New Roman"/>
                <a:cs typeface="Times New Roman"/>
              </a:rPr>
              <a:t> </a:t>
            </a:r>
            <a:r>
              <a:rPr lang="en-US" sz="1995" dirty="0">
                <a:solidFill>
                  <a:prstClr val="black"/>
                </a:solidFill>
                <a:latin typeface="Times New Roman"/>
                <a:cs typeface="Times New Roman"/>
              </a:rPr>
              <a:t>what</a:t>
            </a:r>
            <a:r>
              <a:rPr lang="en-US" sz="1995" spc="9" dirty="0">
                <a:solidFill>
                  <a:prstClr val="black"/>
                </a:solidFill>
                <a:latin typeface="Times New Roman"/>
                <a:cs typeface="Times New Roman"/>
              </a:rPr>
              <a:t> </a:t>
            </a:r>
            <a:r>
              <a:rPr lang="en-US" sz="1995" spc="5" dirty="0">
                <a:solidFill>
                  <a:prstClr val="black"/>
                </a:solidFill>
                <a:latin typeface="Times New Roman"/>
                <a:cs typeface="Times New Roman"/>
              </a:rPr>
              <a:t>discussed</a:t>
            </a:r>
            <a:r>
              <a:rPr lang="en-US" sz="1995" spc="-50" dirty="0">
                <a:solidFill>
                  <a:prstClr val="black"/>
                </a:solidFill>
                <a:latin typeface="Times New Roman"/>
                <a:cs typeface="Times New Roman"/>
              </a:rPr>
              <a:t> </a:t>
            </a:r>
            <a:r>
              <a:rPr lang="en-US" sz="1995" spc="5" dirty="0">
                <a:solidFill>
                  <a:prstClr val="black"/>
                </a:solidFill>
                <a:latin typeface="Times New Roman"/>
                <a:cs typeface="Times New Roman"/>
              </a:rPr>
              <a:t>so</a:t>
            </a:r>
            <a:r>
              <a:rPr lang="en-US" sz="1995" spc="-27" dirty="0">
                <a:solidFill>
                  <a:prstClr val="black"/>
                </a:solidFill>
                <a:latin typeface="Times New Roman"/>
                <a:cs typeface="Times New Roman"/>
              </a:rPr>
              <a:t> </a:t>
            </a:r>
            <a:r>
              <a:rPr lang="en-US" sz="1995" dirty="0">
                <a:solidFill>
                  <a:prstClr val="black"/>
                </a:solidFill>
                <a:latin typeface="Times New Roman"/>
                <a:cs typeface="Times New Roman"/>
              </a:rPr>
              <a:t>far</a:t>
            </a:r>
          </a:p>
          <a:p>
            <a:pPr marL="354128" indent="-343188" defTabSz="829178">
              <a:lnSpc>
                <a:spcPts val="2875"/>
              </a:lnSpc>
              <a:buFont typeface="Arial MT"/>
              <a:buChar char="•"/>
              <a:tabLst>
                <a:tab pos="354128" algn="l"/>
                <a:tab pos="354704" algn="l"/>
              </a:tabLst>
            </a:pPr>
            <a:r>
              <a:rPr lang="en-US" sz="2403" b="1" dirty="0">
                <a:solidFill>
                  <a:srgbClr val="FF0000"/>
                </a:solidFill>
                <a:latin typeface="Times New Roman"/>
                <a:cs typeface="Times New Roman"/>
              </a:rPr>
              <a:t>A</a:t>
            </a:r>
            <a:r>
              <a:rPr lang="en-US" sz="2403" dirty="0">
                <a:solidFill>
                  <a:srgbClr val="FF0000"/>
                </a:solidFill>
                <a:latin typeface="Times New Roman"/>
                <a:cs typeface="Times New Roman"/>
              </a:rPr>
              <a:t>vailability</a:t>
            </a:r>
            <a:endParaRPr lang="en-US" sz="2403" dirty="0">
              <a:solidFill>
                <a:prstClr val="black"/>
              </a:solidFill>
              <a:latin typeface="Times New Roman"/>
              <a:cs typeface="Times New Roman"/>
            </a:endParaRPr>
          </a:p>
          <a:p>
            <a:pPr marL="823996" lvl="1" indent="-354704" defTabSz="829178">
              <a:spcBef>
                <a:spcPts val="222"/>
              </a:spcBef>
              <a:buSzPct val="109090"/>
              <a:buFont typeface="Wingdings"/>
              <a:buChar char=""/>
              <a:tabLst>
                <a:tab pos="823996" algn="l"/>
                <a:tab pos="824570" algn="l"/>
              </a:tabLst>
            </a:pPr>
            <a:r>
              <a:rPr lang="en-US" sz="1995" dirty="0">
                <a:solidFill>
                  <a:prstClr val="black"/>
                </a:solidFill>
                <a:latin typeface="Times New Roman"/>
                <a:cs typeface="Times New Roman"/>
              </a:rPr>
              <a:t>(informally)</a:t>
            </a:r>
            <a:r>
              <a:rPr lang="en-US" sz="1995" spc="-32" dirty="0">
                <a:solidFill>
                  <a:prstClr val="black"/>
                </a:solidFill>
                <a:latin typeface="Times New Roman"/>
                <a:cs typeface="Times New Roman"/>
              </a:rPr>
              <a:t> </a:t>
            </a:r>
            <a:r>
              <a:rPr lang="en-US" sz="1995" dirty="0">
                <a:solidFill>
                  <a:prstClr val="black"/>
                </a:solidFill>
                <a:latin typeface="Times New Roman"/>
                <a:cs typeface="Times New Roman"/>
              </a:rPr>
              <a:t>“each</a:t>
            </a:r>
            <a:r>
              <a:rPr lang="en-US" sz="1995" spc="-18" dirty="0">
                <a:solidFill>
                  <a:prstClr val="black"/>
                </a:solidFill>
                <a:latin typeface="Times New Roman"/>
                <a:cs typeface="Times New Roman"/>
              </a:rPr>
              <a:t> </a:t>
            </a:r>
            <a:r>
              <a:rPr lang="en-US" sz="1995" dirty="0">
                <a:solidFill>
                  <a:prstClr val="black"/>
                </a:solidFill>
                <a:latin typeface="Times New Roman"/>
                <a:cs typeface="Times New Roman"/>
              </a:rPr>
              <a:t>request</a:t>
            </a:r>
            <a:r>
              <a:rPr lang="en-US" sz="1995" spc="-32" dirty="0">
                <a:solidFill>
                  <a:prstClr val="black"/>
                </a:solidFill>
                <a:latin typeface="Times New Roman"/>
                <a:cs typeface="Times New Roman"/>
              </a:rPr>
              <a:t> </a:t>
            </a:r>
            <a:r>
              <a:rPr lang="en-US" sz="1995" dirty="0">
                <a:solidFill>
                  <a:prstClr val="black"/>
                </a:solidFill>
                <a:latin typeface="Times New Roman"/>
                <a:cs typeface="Times New Roman"/>
              </a:rPr>
              <a:t>eventually</a:t>
            </a:r>
            <a:r>
              <a:rPr lang="en-US" sz="1995" spc="-41" dirty="0">
                <a:solidFill>
                  <a:prstClr val="black"/>
                </a:solidFill>
                <a:latin typeface="Times New Roman"/>
                <a:cs typeface="Times New Roman"/>
              </a:rPr>
              <a:t> </a:t>
            </a:r>
            <a:r>
              <a:rPr lang="en-US" sz="1995" dirty="0">
                <a:solidFill>
                  <a:prstClr val="black"/>
                </a:solidFill>
                <a:latin typeface="Times New Roman"/>
                <a:cs typeface="Times New Roman"/>
              </a:rPr>
              <a:t>receives</a:t>
            </a:r>
            <a:r>
              <a:rPr lang="en-US" sz="1995" spc="-14" dirty="0">
                <a:solidFill>
                  <a:prstClr val="black"/>
                </a:solidFill>
                <a:latin typeface="Times New Roman"/>
                <a:cs typeface="Times New Roman"/>
              </a:rPr>
              <a:t> </a:t>
            </a:r>
            <a:r>
              <a:rPr lang="en-US" sz="1995" dirty="0">
                <a:solidFill>
                  <a:prstClr val="black"/>
                </a:solidFill>
                <a:latin typeface="Times New Roman"/>
                <a:cs typeface="Times New Roman"/>
              </a:rPr>
              <a:t>a</a:t>
            </a:r>
            <a:r>
              <a:rPr lang="en-US" sz="1995" spc="-14" dirty="0">
                <a:solidFill>
                  <a:prstClr val="black"/>
                </a:solidFill>
                <a:latin typeface="Times New Roman"/>
                <a:cs typeface="Times New Roman"/>
              </a:rPr>
              <a:t> </a:t>
            </a:r>
            <a:r>
              <a:rPr lang="en-US" sz="1995" spc="5" dirty="0">
                <a:solidFill>
                  <a:prstClr val="black"/>
                </a:solidFill>
                <a:latin typeface="Times New Roman"/>
                <a:cs typeface="Times New Roman"/>
              </a:rPr>
              <a:t>response”</a:t>
            </a:r>
            <a:endParaRPr lang="en-US" sz="1995" dirty="0">
              <a:solidFill>
                <a:prstClr val="black"/>
              </a:solidFill>
              <a:latin typeface="Times New Roman"/>
              <a:cs typeface="Times New Roman"/>
            </a:endParaRPr>
          </a:p>
          <a:p>
            <a:pPr marL="818237" lvl="1" indent="-348946" defTabSz="829178">
              <a:spcBef>
                <a:spcPts val="45"/>
              </a:spcBef>
              <a:buFont typeface="Wingdings"/>
              <a:buChar char=""/>
              <a:tabLst>
                <a:tab pos="818237" algn="l"/>
                <a:tab pos="818812" algn="l"/>
              </a:tabLst>
            </a:pPr>
            <a:r>
              <a:rPr lang="en-US" sz="1995" spc="-9" dirty="0">
                <a:solidFill>
                  <a:prstClr val="black"/>
                </a:solidFill>
                <a:latin typeface="Times New Roman"/>
                <a:cs typeface="Times New Roman"/>
              </a:rPr>
              <a:t>E.g.</a:t>
            </a:r>
            <a:r>
              <a:rPr lang="en-US" sz="1995" spc="23" dirty="0">
                <a:solidFill>
                  <a:prstClr val="black"/>
                </a:solidFill>
                <a:latin typeface="Times New Roman"/>
                <a:cs typeface="Times New Roman"/>
              </a:rPr>
              <a:t> </a:t>
            </a:r>
            <a:r>
              <a:rPr lang="en-US" sz="1995" dirty="0">
                <a:solidFill>
                  <a:prstClr val="black"/>
                </a:solidFill>
                <a:latin typeface="Times New Roman"/>
                <a:cs typeface="Times New Roman"/>
              </a:rPr>
              <a:t>eventually</a:t>
            </a:r>
            <a:r>
              <a:rPr lang="en-US" sz="1995" spc="-45" dirty="0">
                <a:solidFill>
                  <a:prstClr val="black"/>
                </a:solidFill>
                <a:latin typeface="Times New Roman"/>
                <a:cs typeface="Times New Roman"/>
              </a:rPr>
              <a:t> </a:t>
            </a:r>
            <a:r>
              <a:rPr lang="en-US" sz="1995" dirty="0">
                <a:solidFill>
                  <a:prstClr val="black"/>
                </a:solidFill>
                <a:latin typeface="Times New Roman"/>
                <a:cs typeface="Times New Roman"/>
              </a:rPr>
              <a:t>I</a:t>
            </a:r>
            <a:r>
              <a:rPr lang="en-US" sz="1995" spc="9" dirty="0">
                <a:solidFill>
                  <a:prstClr val="black"/>
                </a:solidFill>
                <a:latin typeface="Times New Roman"/>
                <a:cs typeface="Times New Roman"/>
              </a:rPr>
              <a:t> </a:t>
            </a:r>
            <a:r>
              <a:rPr lang="en-US" sz="1995" dirty="0">
                <a:solidFill>
                  <a:prstClr val="black"/>
                </a:solidFill>
                <a:latin typeface="Times New Roman"/>
                <a:cs typeface="Times New Roman"/>
              </a:rPr>
              <a:t>access</a:t>
            </a:r>
            <a:r>
              <a:rPr lang="en-US" sz="1995" spc="-41" dirty="0">
                <a:solidFill>
                  <a:prstClr val="black"/>
                </a:solidFill>
                <a:latin typeface="Times New Roman"/>
                <a:cs typeface="Times New Roman"/>
              </a:rPr>
              <a:t> </a:t>
            </a:r>
            <a:r>
              <a:rPr lang="en-US" sz="1995" spc="-14" dirty="0">
                <a:solidFill>
                  <a:prstClr val="black"/>
                </a:solidFill>
                <a:latin typeface="Times New Roman"/>
                <a:cs typeface="Times New Roman"/>
              </a:rPr>
              <a:t>my</a:t>
            </a:r>
            <a:r>
              <a:rPr lang="en-US" sz="1995" spc="27" dirty="0">
                <a:solidFill>
                  <a:prstClr val="black"/>
                </a:solidFill>
                <a:latin typeface="Times New Roman"/>
                <a:cs typeface="Times New Roman"/>
              </a:rPr>
              <a:t> </a:t>
            </a:r>
            <a:r>
              <a:rPr lang="en-US" sz="1995" spc="5" dirty="0">
                <a:solidFill>
                  <a:prstClr val="black"/>
                </a:solidFill>
                <a:latin typeface="Times New Roman"/>
                <a:cs typeface="Times New Roman"/>
              </a:rPr>
              <a:t>shopping</a:t>
            </a:r>
            <a:r>
              <a:rPr lang="en-US" sz="1995" spc="-23" dirty="0">
                <a:solidFill>
                  <a:prstClr val="black"/>
                </a:solidFill>
                <a:latin typeface="Times New Roman"/>
                <a:cs typeface="Times New Roman"/>
              </a:rPr>
              <a:t> </a:t>
            </a:r>
            <a:r>
              <a:rPr lang="en-US" sz="1995" spc="5" dirty="0">
                <a:solidFill>
                  <a:prstClr val="black"/>
                </a:solidFill>
                <a:latin typeface="Times New Roman"/>
                <a:cs typeface="Times New Roman"/>
              </a:rPr>
              <a:t>list</a:t>
            </a:r>
            <a:endParaRPr lang="en-US" sz="1995" dirty="0">
              <a:solidFill>
                <a:prstClr val="black"/>
              </a:solidFill>
              <a:latin typeface="Times New Roman"/>
              <a:cs typeface="Times New Roman"/>
            </a:endParaRPr>
          </a:p>
          <a:p>
            <a:pPr marL="754897" marR="4607" lvl="1" indent="-285030" defTabSz="829178">
              <a:spcBef>
                <a:spcPts val="18"/>
              </a:spcBef>
              <a:buFont typeface="Wingdings"/>
              <a:buChar char=""/>
              <a:tabLst>
                <a:tab pos="755472" algn="l"/>
              </a:tabLst>
            </a:pPr>
            <a:r>
              <a:rPr lang="en-US" sz="1995" spc="5" dirty="0">
                <a:solidFill>
                  <a:prstClr val="black"/>
                </a:solidFill>
                <a:latin typeface="Times New Roman"/>
                <a:cs typeface="Times New Roman"/>
              </a:rPr>
              <a:t>A</a:t>
            </a:r>
            <a:r>
              <a:rPr lang="en-US" sz="1995" spc="-95" dirty="0">
                <a:solidFill>
                  <a:prstClr val="black"/>
                </a:solidFill>
                <a:latin typeface="Times New Roman"/>
                <a:cs typeface="Times New Roman"/>
              </a:rPr>
              <a:t> </a:t>
            </a:r>
            <a:r>
              <a:rPr lang="en-US" sz="1995" spc="5" dirty="0">
                <a:solidFill>
                  <a:prstClr val="black"/>
                </a:solidFill>
                <a:latin typeface="Times New Roman"/>
                <a:cs typeface="Times New Roman"/>
              </a:rPr>
              <a:t>bit</a:t>
            </a:r>
            <a:r>
              <a:rPr lang="en-US" sz="1995" spc="-32" dirty="0">
                <a:solidFill>
                  <a:prstClr val="black"/>
                </a:solidFill>
                <a:latin typeface="Times New Roman"/>
                <a:cs typeface="Times New Roman"/>
              </a:rPr>
              <a:t> </a:t>
            </a:r>
            <a:r>
              <a:rPr lang="en-US" sz="1995" spc="-5" dirty="0">
                <a:solidFill>
                  <a:prstClr val="black"/>
                </a:solidFill>
                <a:latin typeface="Times New Roman"/>
                <a:cs typeface="Times New Roman"/>
              </a:rPr>
              <a:t>more</a:t>
            </a:r>
            <a:r>
              <a:rPr lang="en-US" sz="1995" spc="23" dirty="0">
                <a:solidFill>
                  <a:prstClr val="black"/>
                </a:solidFill>
                <a:latin typeface="Times New Roman"/>
                <a:cs typeface="Times New Roman"/>
              </a:rPr>
              <a:t> </a:t>
            </a:r>
            <a:r>
              <a:rPr lang="en-US" sz="1995" spc="-5" dirty="0">
                <a:solidFill>
                  <a:prstClr val="black"/>
                </a:solidFill>
                <a:latin typeface="Times New Roman"/>
                <a:cs typeface="Times New Roman"/>
              </a:rPr>
              <a:t>formally:</a:t>
            </a:r>
            <a:r>
              <a:rPr lang="en-US" sz="1995" spc="-32" dirty="0">
                <a:solidFill>
                  <a:prstClr val="black"/>
                </a:solidFill>
                <a:latin typeface="Times New Roman"/>
                <a:cs typeface="Times New Roman"/>
              </a:rPr>
              <a:t> </a:t>
            </a:r>
            <a:r>
              <a:rPr lang="en-US" sz="1995" b="1" spc="5" dirty="0">
                <a:solidFill>
                  <a:prstClr val="black"/>
                </a:solidFill>
                <a:latin typeface="Times New Roman"/>
                <a:cs typeface="Times New Roman"/>
              </a:rPr>
              <a:t>if</a:t>
            </a:r>
            <a:r>
              <a:rPr lang="en-US" sz="1995" b="1" spc="-14" dirty="0">
                <a:solidFill>
                  <a:prstClr val="black"/>
                </a:solidFill>
                <a:latin typeface="Times New Roman"/>
                <a:cs typeface="Times New Roman"/>
              </a:rPr>
              <a:t> </a:t>
            </a:r>
            <a:r>
              <a:rPr lang="en-US" sz="1995" b="1" dirty="0">
                <a:solidFill>
                  <a:prstClr val="black"/>
                </a:solidFill>
                <a:latin typeface="Times New Roman"/>
                <a:cs typeface="Times New Roman"/>
              </a:rPr>
              <a:t>you can</a:t>
            </a:r>
            <a:r>
              <a:rPr lang="en-US" sz="1995" b="1" spc="-5" dirty="0">
                <a:solidFill>
                  <a:prstClr val="black"/>
                </a:solidFill>
                <a:latin typeface="Times New Roman"/>
                <a:cs typeface="Times New Roman"/>
              </a:rPr>
              <a:t> </a:t>
            </a:r>
            <a:r>
              <a:rPr lang="en-US" sz="1995" b="1" spc="5" dirty="0">
                <a:solidFill>
                  <a:prstClr val="black"/>
                </a:solidFill>
                <a:latin typeface="Times New Roman"/>
                <a:cs typeface="Times New Roman"/>
              </a:rPr>
              <a:t>talk</a:t>
            </a:r>
            <a:r>
              <a:rPr lang="en-US" sz="1995" b="1" spc="-23" dirty="0">
                <a:solidFill>
                  <a:prstClr val="black"/>
                </a:solidFill>
                <a:latin typeface="Times New Roman"/>
                <a:cs typeface="Times New Roman"/>
              </a:rPr>
              <a:t> </a:t>
            </a:r>
            <a:r>
              <a:rPr lang="en-US" sz="1995" b="1" spc="5" dirty="0">
                <a:solidFill>
                  <a:prstClr val="black"/>
                </a:solidFill>
                <a:latin typeface="Times New Roman"/>
                <a:cs typeface="Times New Roman"/>
              </a:rPr>
              <a:t>to</a:t>
            </a:r>
            <a:r>
              <a:rPr lang="en-US" sz="1995" b="1" spc="-18" dirty="0">
                <a:solidFill>
                  <a:prstClr val="black"/>
                </a:solidFill>
                <a:latin typeface="Times New Roman"/>
                <a:cs typeface="Times New Roman"/>
              </a:rPr>
              <a:t> </a:t>
            </a:r>
            <a:r>
              <a:rPr lang="en-US" sz="1995" b="1" dirty="0">
                <a:solidFill>
                  <a:prstClr val="black"/>
                </a:solidFill>
                <a:latin typeface="Times New Roman"/>
                <a:cs typeface="Times New Roman"/>
              </a:rPr>
              <a:t>a node</a:t>
            </a:r>
            <a:r>
              <a:rPr lang="en-US" sz="1995" b="1" spc="9" dirty="0">
                <a:solidFill>
                  <a:prstClr val="black"/>
                </a:solidFill>
                <a:latin typeface="Times New Roman"/>
                <a:cs typeface="Times New Roman"/>
              </a:rPr>
              <a:t> </a:t>
            </a:r>
            <a:r>
              <a:rPr lang="en-US" sz="1995" b="1" spc="5" dirty="0">
                <a:solidFill>
                  <a:prstClr val="black"/>
                </a:solidFill>
                <a:latin typeface="Times New Roman"/>
                <a:cs typeface="Times New Roman"/>
              </a:rPr>
              <a:t>in</a:t>
            </a:r>
            <a:r>
              <a:rPr lang="en-US" sz="1995" b="1" spc="-5" dirty="0">
                <a:solidFill>
                  <a:prstClr val="black"/>
                </a:solidFill>
                <a:latin typeface="Times New Roman"/>
                <a:cs typeface="Times New Roman"/>
              </a:rPr>
              <a:t> </a:t>
            </a:r>
            <a:r>
              <a:rPr lang="en-US" sz="1995" b="1" dirty="0">
                <a:solidFill>
                  <a:prstClr val="black"/>
                </a:solidFill>
                <a:latin typeface="Times New Roman"/>
                <a:cs typeface="Times New Roman"/>
              </a:rPr>
              <a:t>the</a:t>
            </a:r>
            <a:r>
              <a:rPr lang="en-US" sz="1995" b="1" spc="-14" dirty="0">
                <a:solidFill>
                  <a:prstClr val="black"/>
                </a:solidFill>
                <a:latin typeface="Times New Roman"/>
                <a:cs typeface="Times New Roman"/>
              </a:rPr>
              <a:t> </a:t>
            </a:r>
            <a:r>
              <a:rPr lang="en-US" sz="1995" b="1" spc="-18" dirty="0">
                <a:solidFill>
                  <a:prstClr val="black"/>
                </a:solidFill>
                <a:latin typeface="Times New Roman"/>
                <a:cs typeface="Times New Roman"/>
              </a:rPr>
              <a:t>cluster,</a:t>
            </a:r>
            <a:r>
              <a:rPr lang="en-US" sz="1995" b="1" spc="-45" dirty="0">
                <a:solidFill>
                  <a:prstClr val="black"/>
                </a:solidFill>
                <a:latin typeface="Times New Roman"/>
                <a:cs typeface="Times New Roman"/>
              </a:rPr>
              <a:t> </a:t>
            </a:r>
            <a:r>
              <a:rPr lang="en-US" sz="1995" b="1" spc="5" dirty="0">
                <a:solidFill>
                  <a:prstClr val="black"/>
                </a:solidFill>
                <a:latin typeface="Times New Roman"/>
                <a:cs typeface="Times New Roman"/>
              </a:rPr>
              <a:t>it</a:t>
            </a:r>
            <a:r>
              <a:rPr lang="en-US" sz="1995" b="1" spc="-32" dirty="0">
                <a:solidFill>
                  <a:prstClr val="black"/>
                </a:solidFill>
                <a:latin typeface="Times New Roman"/>
                <a:cs typeface="Times New Roman"/>
              </a:rPr>
              <a:t> </a:t>
            </a:r>
            <a:r>
              <a:rPr lang="en-US" sz="1995" b="1" dirty="0">
                <a:solidFill>
                  <a:prstClr val="black"/>
                </a:solidFill>
                <a:latin typeface="Times New Roman"/>
                <a:cs typeface="Times New Roman"/>
              </a:rPr>
              <a:t>can </a:t>
            </a:r>
            <a:r>
              <a:rPr lang="en-US" sz="1995" b="1" spc="-485" dirty="0">
                <a:solidFill>
                  <a:prstClr val="black"/>
                </a:solidFill>
                <a:latin typeface="Times New Roman"/>
                <a:cs typeface="Times New Roman"/>
              </a:rPr>
              <a:t> </a:t>
            </a:r>
            <a:r>
              <a:rPr lang="en-US" sz="1995" b="1" spc="-9" dirty="0">
                <a:solidFill>
                  <a:prstClr val="black"/>
                </a:solidFill>
                <a:latin typeface="Times New Roman"/>
                <a:cs typeface="Times New Roman"/>
              </a:rPr>
              <a:t>read </a:t>
            </a:r>
            <a:r>
              <a:rPr lang="en-US" sz="1995" b="1" dirty="0">
                <a:solidFill>
                  <a:prstClr val="black"/>
                </a:solidFill>
                <a:latin typeface="Times New Roman"/>
                <a:cs typeface="Times New Roman"/>
              </a:rPr>
              <a:t>and</a:t>
            </a:r>
            <a:r>
              <a:rPr lang="en-US" sz="1995" b="1" spc="-5" dirty="0">
                <a:solidFill>
                  <a:prstClr val="black"/>
                </a:solidFill>
                <a:latin typeface="Times New Roman"/>
                <a:cs typeface="Times New Roman"/>
              </a:rPr>
              <a:t> </a:t>
            </a:r>
            <a:r>
              <a:rPr lang="en-US" sz="1995" b="1" spc="9" dirty="0">
                <a:solidFill>
                  <a:prstClr val="black"/>
                </a:solidFill>
                <a:latin typeface="Times New Roman"/>
                <a:cs typeface="Times New Roman"/>
              </a:rPr>
              <a:t>write</a:t>
            </a:r>
            <a:r>
              <a:rPr lang="en-US" sz="1995" b="1" spc="-63" dirty="0">
                <a:solidFill>
                  <a:prstClr val="black"/>
                </a:solidFill>
                <a:latin typeface="Times New Roman"/>
                <a:cs typeface="Times New Roman"/>
              </a:rPr>
              <a:t> </a:t>
            </a:r>
            <a:r>
              <a:rPr lang="en-US" sz="1995" b="1" dirty="0">
                <a:solidFill>
                  <a:prstClr val="black"/>
                </a:solidFill>
                <a:latin typeface="Times New Roman"/>
                <a:cs typeface="Times New Roman"/>
              </a:rPr>
              <a:t>data</a:t>
            </a:r>
            <a:r>
              <a:rPr lang="en-US" sz="1995" dirty="0">
                <a:solidFill>
                  <a:prstClr val="black"/>
                </a:solidFill>
                <a:latin typeface="Times New Roman"/>
                <a:cs typeface="Times New Roman"/>
              </a:rPr>
              <a:t>.</a:t>
            </a:r>
          </a:p>
          <a:p>
            <a:pPr marL="354128" indent="-343188" defTabSz="829178">
              <a:lnSpc>
                <a:spcPts val="2865"/>
              </a:lnSpc>
              <a:buFont typeface="Arial MT"/>
              <a:buChar char="•"/>
              <a:tabLst>
                <a:tab pos="354128" algn="l"/>
                <a:tab pos="354704" algn="l"/>
              </a:tabLst>
            </a:pPr>
            <a:r>
              <a:rPr lang="en-US" sz="2403" spc="-5" dirty="0">
                <a:solidFill>
                  <a:srgbClr val="FF0000"/>
                </a:solidFill>
                <a:latin typeface="Times New Roman"/>
                <a:cs typeface="Times New Roman"/>
              </a:rPr>
              <a:t>tolerance</a:t>
            </a:r>
            <a:r>
              <a:rPr lang="en-US" sz="2403" spc="-45" dirty="0">
                <a:solidFill>
                  <a:srgbClr val="FF0000"/>
                </a:solidFill>
                <a:latin typeface="Times New Roman"/>
                <a:cs typeface="Times New Roman"/>
              </a:rPr>
              <a:t> </a:t>
            </a:r>
            <a:r>
              <a:rPr lang="en-US" sz="2403" dirty="0">
                <a:solidFill>
                  <a:srgbClr val="FF0000"/>
                </a:solidFill>
                <a:latin typeface="Times New Roman"/>
                <a:cs typeface="Times New Roman"/>
              </a:rPr>
              <a:t>to</a:t>
            </a:r>
            <a:r>
              <a:rPr lang="en-US" sz="2403" spc="-27" dirty="0">
                <a:solidFill>
                  <a:srgbClr val="FF0000"/>
                </a:solidFill>
                <a:latin typeface="Times New Roman"/>
                <a:cs typeface="Times New Roman"/>
              </a:rPr>
              <a:t> </a:t>
            </a:r>
            <a:r>
              <a:rPr lang="en-US" sz="2403" spc="-5" dirty="0">
                <a:solidFill>
                  <a:srgbClr val="FF0000"/>
                </a:solidFill>
                <a:latin typeface="Times New Roman"/>
                <a:cs typeface="Times New Roman"/>
              </a:rPr>
              <a:t>network </a:t>
            </a:r>
            <a:r>
              <a:rPr lang="en-US" sz="2403" b="1" dirty="0">
                <a:solidFill>
                  <a:srgbClr val="FF0000"/>
                </a:solidFill>
                <a:latin typeface="Times New Roman"/>
                <a:cs typeface="Times New Roman"/>
              </a:rPr>
              <a:t>P</a:t>
            </a:r>
            <a:r>
              <a:rPr lang="en-US" sz="2403" dirty="0">
                <a:solidFill>
                  <a:srgbClr val="FF0000"/>
                </a:solidFill>
                <a:latin typeface="Times New Roman"/>
                <a:cs typeface="Times New Roman"/>
              </a:rPr>
              <a:t>artitions</a:t>
            </a:r>
            <a:endParaRPr lang="en-US" sz="2403" dirty="0">
              <a:solidFill>
                <a:prstClr val="black"/>
              </a:solidFill>
              <a:latin typeface="Times New Roman"/>
              <a:cs typeface="Times New Roman"/>
            </a:endParaRPr>
          </a:p>
          <a:p>
            <a:pPr marL="813054" marR="293091" lvl="1" indent="-343188" defTabSz="829178">
              <a:spcBef>
                <a:spcPts val="27"/>
              </a:spcBef>
              <a:buFont typeface="Wingdings"/>
              <a:buChar char=""/>
              <a:tabLst>
                <a:tab pos="812479" algn="l"/>
                <a:tab pos="813054" algn="l"/>
              </a:tabLst>
            </a:pPr>
            <a:r>
              <a:rPr lang="en-US" sz="1995" dirty="0">
                <a:solidFill>
                  <a:prstClr val="black"/>
                </a:solidFill>
                <a:latin typeface="Times New Roman"/>
                <a:cs typeface="Times New Roman"/>
              </a:rPr>
              <a:t>(informally)</a:t>
            </a:r>
            <a:r>
              <a:rPr lang="en-US" sz="1995" spc="-36" dirty="0">
                <a:solidFill>
                  <a:prstClr val="black"/>
                </a:solidFill>
                <a:latin typeface="Times New Roman"/>
                <a:cs typeface="Times New Roman"/>
              </a:rPr>
              <a:t> </a:t>
            </a:r>
            <a:r>
              <a:rPr lang="en-US" sz="1995" dirty="0">
                <a:solidFill>
                  <a:prstClr val="black"/>
                </a:solidFill>
                <a:latin typeface="Times New Roman"/>
                <a:cs typeface="Times New Roman"/>
              </a:rPr>
              <a:t>“servers</a:t>
            </a:r>
            <a:r>
              <a:rPr lang="en-US" sz="1995" spc="-36" dirty="0">
                <a:solidFill>
                  <a:prstClr val="black"/>
                </a:solidFill>
                <a:latin typeface="Times New Roman"/>
                <a:cs typeface="Times New Roman"/>
              </a:rPr>
              <a:t> </a:t>
            </a:r>
            <a:r>
              <a:rPr lang="en-US" sz="1995" dirty="0">
                <a:solidFill>
                  <a:prstClr val="black"/>
                </a:solidFill>
                <a:latin typeface="Times New Roman"/>
                <a:cs typeface="Times New Roman"/>
              </a:rPr>
              <a:t>can</a:t>
            </a:r>
            <a:r>
              <a:rPr lang="en-US" sz="1995" spc="5" dirty="0">
                <a:solidFill>
                  <a:prstClr val="black"/>
                </a:solidFill>
                <a:latin typeface="Times New Roman"/>
                <a:cs typeface="Times New Roman"/>
              </a:rPr>
              <a:t> </a:t>
            </a:r>
            <a:r>
              <a:rPr lang="en-US" sz="1995" dirty="0">
                <a:solidFill>
                  <a:prstClr val="black"/>
                </a:solidFill>
                <a:latin typeface="Times New Roman"/>
                <a:cs typeface="Times New Roman"/>
              </a:rPr>
              <a:t>be</a:t>
            </a:r>
            <a:r>
              <a:rPr lang="en-US" sz="1995" spc="-14" dirty="0">
                <a:solidFill>
                  <a:prstClr val="black"/>
                </a:solidFill>
                <a:latin typeface="Times New Roman"/>
                <a:cs typeface="Times New Roman"/>
              </a:rPr>
              <a:t> </a:t>
            </a:r>
            <a:r>
              <a:rPr lang="en-US" sz="1995" spc="5" dirty="0">
                <a:solidFill>
                  <a:prstClr val="black"/>
                </a:solidFill>
                <a:latin typeface="Times New Roman"/>
                <a:cs typeface="Times New Roman"/>
              </a:rPr>
              <a:t>partitioned</a:t>
            </a:r>
            <a:r>
              <a:rPr lang="en-US" sz="1995" spc="-63" dirty="0">
                <a:solidFill>
                  <a:prstClr val="black"/>
                </a:solidFill>
                <a:latin typeface="Times New Roman"/>
                <a:cs typeface="Times New Roman"/>
              </a:rPr>
              <a:t> </a:t>
            </a:r>
            <a:r>
              <a:rPr lang="en-US" sz="1995" spc="5" dirty="0">
                <a:solidFill>
                  <a:prstClr val="black"/>
                </a:solidFill>
                <a:latin typeface="Times New Roman"/>
                <a:cs typeface="Times New Roman"/>
              </a:rPr>
              <a:t>into</a:t>
            </a:r>
            <a:r>
              <a:rPr lang="en-US" sz="1995" spc="-41" dirty="0">
                <a:solidFill>
                  <a:prstClr val="black"/>
                </a:solidFill>
                <a:latin typeface="Times New Roman"/>
                <a:cs typeface="Times New Roman"/>
              </a:rPr>
              <a:t> </a:t>
            </a:r>
            <a:r>
              <a:rPr lang="en-US" sz="1995" dirty="0">
                <a:solidFill>
                  <a:prstClr val="black"/>
                </a:solidFill>
                <a:latin typeface="Times New Roman"/>
                <a:cs typeface="Times New Roman"/>
              </a:rPr>
              <a:t>multiple</a:t>
            </a:r>
            <a:r>
              <a:rPr lang="en-US" sz="1995" spc="-36" dirty="0">
                <a:solidFill>
                  <a:prstClr val="black"/>
                </a:solidFill>
                <a:latin typeface="Times New Roman"/>
                <a:cs typeface="Times New Roman"/>
              </a:rPr>
              <a:t> </a:t>
            </a:r>
            <a:r>
              <a:rPr lang="en-US" sz="1995" dirty="0">
                <a:solidFill>
                  <a:prstClr val="black"/>
                </a:solidFill>
                <a:latin typeface="Times New Roman"/>
                <a:cs typeface="Times New Roman"/>
              </a:rPr>
              <a:t>groups</a:t>
            </a:r>
            <a:r>
              <a:rPr lang="en-US" sz="1995" spc="5" dirty="0">
                <a:solidFill>
                  <a:prstClr val="black"/>
                </a:solidFill>
                <a:latin typeface="Times New Roman"/>
                <a:cs typeface="Times New Roman"/>
              </a:rPr>
              <a:t> that </a:t>
            </a:r>
            <a:r>
              <a:rPr lang="en-US" sz="1995" spc="-485" dirty="0">
                <a:solidFill>
                  <a:prstClr val="black"/>
                </a:solidFill>
                <a:latin typeface="Times New Roman"/>
                <a:cs typeface="Times New Roman"/>
              </a:rPr>
              <a:t> </a:t>
            </a:r>
            <a:r>
              <a:rPr lang="en-US" sz="1995" dirty="0">
                <a:solidFill>
                  <a:prstClr val="black"/>
                </a:solidFill>
                <a:latin typeface="Times New Roman"/>
                <a:cs typeface="Times New Roman"/>
              </a:rPr>
              <a:t>cannot</a:t>
            </a:r>
            <a:r>
              <a:rPr lang="en-US" sz="1995" spc="-14" dirty="0">
                <a:solidFill>
                  <a:prstClr val="black"/>
                </a:solidFill>
                <a:latin typeface="Times New Roman"/>
                <a:cs typeface="Times New Roman"/>
              </a:rPr>
              <a:t> </a:t>
            </a:r>
            <a:r>
              <a:rPr lang="en-US" sz="1995" spc="-5" dirty="0">
                <a:solidFill>
                  <a:prstClr val="black"/>
                </a:solidFill>
                <a:latin typeface="Times New Roman"/>
                <a:cs typeface="Times New Roman"/>
              </a:rPr>
              <a:t>communicate</a:t>
            </a:r>
            <a:r>
              <a:rPr lang="en-US" sz="1995" spc="5" dirty="0">
                <a:solidFill>
                  <a:prstClr val="black"/>
                </a:solidFill>
                <a:latin typeface="Times New Roman"/>
                <a:cs typeface="Times New Roman"/>
              </a:rPr>
              <a:t> </a:t>
            </a:r>
            <a:r>
              <a:rPr lang="en-US" sz="1995" dirty="0">
                <a:solidFill>
                  <a:prstClr val="black"/>
                </a:solidFill>
                <a:latin typeface="Times New Roman"/>
                <a:cs typeface="Times New Roman"/>
              </a:rPr>
              <a:t>with</a:t>
            </a:r>
            <a:r>
              <a:rPr lang="en-US" sz="1995" spc="-23" dirty="0">
                <a:solidFill>
                  <a:prstClr val="black"/>
                </a:solidFill>
                <a:latin typeface="Times New Roman"/>
                <a:cs typeface="Times New Roman"/>
              </a:rPr>
              <a:t> </a:t>
            </a:r>
            <a:r>
              <a:rPr lang="en-US" sz="1995" dirty="0">
                <a:solidFill>
                  <a:prstClr val="black"/>
                </a:solidFill>
                <a:latin typeface="Times New Roman"/>
                <a:cs typeface="Times New Roman"/>
              </a:rPr>
              <a:t>one</a:t>
            </a:r>
            <a:r>
              <a:rPr lang="en-US" sz="1995" spc="5" dirty="0">
                <a:solidFill>
                  <a:prstClr val="black"/>
                </a:solidFill>
                <a:latin typeface="Times New Roman"/>
                <a:cs typeface="Times New Roman"/>
              </a:rPr>
              <a:t> other”</a:t>
            </a:r>
            <a:endParaRPr lang="en-US" sz="1995" dirty="0">
              <a:solidFill>
                <a:prstClr val="black"/>
              </a:solidFill>
              <a:latin typeface="Times New Roman"/>
              <a:cs typeface="Times New Roman"/>
            </a:endParaRPr>
          </a:p>
          <a:p>
            <a:pPr marL="862575" lvl="1" indent="-393284" defTabSz="829178">
              <a:buFont typeface="Wingdings"/>
              <a:buChar char=""/>
              <a:tabLst>
                <a:tab pos="862575" algn="l"/>
                <a:tab pos="863151" algn="l"/>
              </a:tabLst>
            </a:pPr>
            <a:r>
              <a:rPr lang="en-US" sz="1995" spc="5" dirty="0">
                <a:solidFill>
                  <a:prstClr val="black"/>
                </a:solidFill>
                <a:latin typeface="Times New Roman"/>
                <a:cs typeface="Times New Roman"/>
              </a:rPr>
              <a:t>A</a:t>
            </a:r>
            <a:r>
              <a:rPr lang="en-US" sz="1995" spc="-118" dirty="0">
                <a:solidFill>
                  <a:prstClr val="black"/>
                </a:solidFill>
                <a:latin typeface="Times New Roman"/>
                <a:cs typeface="Times New Roman"/>
              </a:rPr>
              <a:t> </a:t>
            </a:r>
            <a:r>
              <a:rPr lang="en-US" sz="1995" spc="5" dirty="0">
                <a:solidFill>
                  <a:prstClr val="black"/>
                </a:solidFill>
                <a:latin typeface="Times New Roman"/>
                <a:cs typeface="Times New Roman"/>
              </a:rPr>
              <a:t>bit</a:t>
            </a:r>
            <a:r>
              <a:rPr lang="en-US" sz="1995" spc="-14" dirty="0">
                <a:solidFill>
                  <a:prstClr val="black"/>
                </a:solidFill>
                <a:latin typeface="Times New Roman"/>
                <a:cs typeface="Times New Roman"/>
              </a:rPr>
              <a:t> </a:t>
            </a:r>
            <a:r>
              <a:rPr lang="en-US" sz="1995" spc="-5" dirty="0">
                <a:solidFill>
                  <a:prstClr val="black"/>
                </a:solidFill>
                <a:latin typeface="Times New Roman"/>
                <a:cs typeface="Times New Roman"/>
              </a:rPr>
              <a:t>more</a:t>
            </a:r>
            <a:r>
              <a:rPr lang="en-US" sz="1995" spc="5" dirty="0">
                <a:solidFill>
                  <a:prstClr val="black"/>
                </a:solidFill>
                <a:latin typeface="Times New Roman"/>
                <a:cs typeface="Times New Roman"/>
              </a:rPr>
              <a:t> </a:t>
            </a:r>
            <a:r>
              <a:rPr lang="en-US" sz="1995" spc="-5" dirty="0">
                <a:solidFill>
                  <a:prstClr val="black"/>
                </a:solidFill>
                <a:latin typeface="Times New Roman"/>
                <a:cs typeface="Times New Roman"/>
              </a:rPr>
              <a:t>formally:</a:t>
            </a:r>
            <a:r>
              <a:rPr lang="en-US" sz="1995" spc="-14" dirty="0">
                <a:solidFill>
                  <a:prstClr val="black"/>
                </a:solidFill>
                <a:latin typeface="Times New Roman"/>
                <a:cs typeface="Times New Roman"/>
              </a:rPr>
              <a:t> </a:t>
            </a:r>
            <a:r>
              <a:rPr lang="en-US" sz="1995" spc="5" dirty="0">
                <a:solidFill>
                  <a:prstClr val="black"/>
                </a:solidFill>
                <a:latin typeface="Times New Roman"/>
                <a:cs typeface="Times New Roman"/>
              </a:rPr>
              <a:t>the</a:t>
            </a:r>
            <a:r>
              <a:rPr lang="en-US" sz="1995" spc="-18" dirty="0">
                <a:solidFill>
                  <a:prstClr val="black"/>
                </a:solidFill>
                <a:latin typeface="Times New Roman"/>
                <a:cs typeface="Times New Roman"/>
              </a:rPr>
              <a:t> </a:t>
            </a:r>
            <a:r>
              <a:rPr lang="en-US" sz="1995" spc="5" dirty="0">
                <a:solidFill>
                  <a:prstClr val="black"/>
                </a:solidFill>
                <a:latin typeface="Times New Roman"/>
                <a:cs typeface="Times New Roman"/>
              </a:rPr>
              <a:t>cluster</a:t>
            </a:r>
            <a:r>
              <a:rPr lang="en-US" sz="1995" spc="-54" dirty="0">
                <a:solidFill>
                  <a:prstClr val="black"/>
                </a:solidFill>
                <a:latin typeface="Times New Roman"/>
                <a:cs typeface="Times New Roman"/>
              </a:rPr>
              <a:t> </a:t>
            </a:r>
            <a:r>
              <a:rPr lang="en-US" sz="1995" dirty="0">
                <a:solidFill>
                  <a:prstClr val="black"/>
                </a:solidFill>
                <a:latin typeface="Times New Roman"/>
                <a:cs typeface="Times New Roman"/>
              </a:rPr>
              <a:t>can </a:t>
            </a:r>
            <a:r>
              <a:rPr lang="en-US" sz="1995" spc="-5" dirty="0">
                <a:solidFill>
                  <a:prstClr val="black"/>
                </a:solidFill>
                <a:latin typeface="Times New Roman"/>
                <a:cs typeface="Times New Roman"/>
              </a:rPr>
              <a:t>survive</a:t>
            </a:r>
            <a:r>
              <a:rPr lang="en-US" sz="1995" spc="5" dirty="0">
                <a:solidFill>
                  <a:prstClr val="black"/>
                </a:solidFill>
                <a:latin typeface="Times New Roman"/>
                <a:cs typeface="Times New Roman"/>
              </a:rPr>
              <a:t> </a:t>
            </a:r>
            <a:r>
              <a:rPr lang="en-US" sz="1995" dirty="0">
                <a:solidFill>
                  <a:prstClr val="black"/>
                </a:solidFill>
                <a:latin typeface="Times New Roman"/>
                <a:cs typeface="Times New Roman"/>
              </a:rPr>
              <a:t>communication</a:t>
            </a:r>
          </a:p>
          <a:p>
            <a:pPr marL="813054" marR="18426" defTabSz="829178">
              <a:spcBef>
                <a:spcPts val="23"/>
              </a:spcBef>
            </a:pPr>
            <a:r>
              <a:rPr lang="en-US" sz="1995" spc="-5" dirty="0">
                <a:solidFill>
                  <a:prstClr val="black"/>
                </a:solidFill>
                <a:latin typeface="Times New Roman"/>
                <a:cs typeface="Times New Roman"/>
              </a:rPr>
              <a:t>breakages</a:t>
            </a:r>
            <a:r>
              <a:rPr lang="en-US" sz="1995" spc="5" dirty="0">
                <a:solidFill>
                  <a:prstClr val="black"/>
                </a:solidFill>
                <a:latin typeface="Times New Roman"/>
                <a:cs typeface="Times New Roman"/>
              </a:rPr>
              <a:t> that</a:t>
            </a:r>
            <a:r>
              <a:rPr lang="en-US" sz="1995" spc="-14" dirty="0">
                <a:solidFill>
                  <a:prstClr val="black"/>
                </a:solidFill>
                <a:latin typeface="Times New Roman"/>
                <a:cs typeface="Times New Roman"/>
              </a:rPr>
              <a:t> </a:t>
            </a:r>
            <a:r>
              <a:rPr lang="en-US" sz="1995" spc="5" dirty="0">
                <a:solidFill>
                  <a:prstClr val="black"/>
                </a:solidFill>
                <a:latin typeface="Times New Roman"/>
                <a:cs typeface="Times New Roman"/>
              </a:rPr>
              <a:t>separate</a:t>
            </a:r>
            <a:r>
              <a:rPr lang="en-US" sz="1995" spc="-63" dirty="0">
                <a:solidFill>
                  <a:prstClr val="black"/>
                </a:solidFill>
                <a:latin typeface="Times New Roman"/>
                <a:cs typeface="Times New Roman"/>
              </a:rPr>
              <a:t> </a:t>
            </a:r>
            <a:r>
              <a:rPr lang="en-US" sz="1995" spc="5" dirty="0">
                <a:solidFill>
                  <a:prstClr val="black"/>
                </a:solidFill>
                <a:latin typeface="Times New Roman"/>
                <a:cs typeface="Times New Roman"/>
              </a:rPr>
              <a:t>the</a:t>
            </a:r>
            <a:r>
              <a:rPr lang="en-US" sz="1995" spc="-14" dirty="0">
                <a:solidFill>
                  <a:prstClr val="black"/>
                </a:solidFill>
                <a:latin typeface="Times New Roman"/>
                <a:cs typeface="Times New Roman"/>
              </a:rPr>
              <a:t> </a:t>
            </a:r>
            <a:r>
              <a:rPr lang="en-US" sz="1995" spc="5" dirty="0">
                <a:solidFill>
                  <a:prstClr val="black"/>
                </a:solidFill>
                <a:latin typeface="Times New Roman"/>
                <a:cs typeface="Times New Roman"/>
              </a:rPr>
              <a:t>cluster</a:t>
            </a:r>
            <a:r>
              <a:rPr lang="en-US" sz="1995" spc="-59" dirty="0">
                <a:solidFill>
                  <a:prstClr val="black"/>
                </a:solidFill>
                <a:latin typeface="Times New Roman"/>
                <a:cs typeface="Times New Roman"/>
              </a:rPr>
              <a:t> </a:t>
            </a:r>
            <a:r>
              <a:rPr lang="en-US" sz="1995" spc="5" dirty="0">
                <a:solidFill>
                  <a:prstClr val="black"/>
                </a:solidFill>
                <a:latin typeface="Times New Roman"/>
                <a:cs typeface="Times New Roman"/>
              </a:rPr>
              <a:t>into</a:t>
            </a:r>
            <a:r>
              <a:rPr lang="en-US" sz="1995" spc="-23" dirty="0">
                <a:solidFill>
                  <a:prstClr val="black"/>
                </a:solidFill>
                <a:latin typeface="Times New Roman"/>
                <a:cs typeface="Times New Roman"/>
              </a:rPr>
              <a:t> </a:t>
            </a:r>
            <a:r>
              <a:rPr lang="en-US" sz="1995" dirty="0">
                <a:solidFill>
                  <a:prstClr val="black"/>
                </a:solidFill>
                <a:latin typeface="Times New Roman"/>
                <a:cs typeface="Times New Roman"/>
              </a:rPr>
              <a:t>multiple</a:t>
            </a:r>
            <a:r>
              <a:rPr lang="en-US" sz="1995" spc="-36" dirty="0">
                <a:solidFill>
                  <a:prstClr val="black"/>
                </a:solidFill>
                <a:latin typeface="Times New Roman"/>
                <a:cs typeface="Times New Roman"/>
              </a:rPr>
              <a:t> </a:t>
            </a:r>
            <a:r>
              <a:rPr lang="en-US" sz="1995" spc="5" dirty="0">
                <a:solidFill>
                  <a:prstClr val="black"/>
                </a:solidFill>
                <a:latin typeface="Times New Roman"/>
                <a:cs typeface="Times New Roman"/>
              </a:rPr>
              <a:t>partitions</a:t>
            </a:r>
            <a:r>
              <a:rPr lang="en-US" sz="1995" spc="-59" dirty="0">
                <a:solidFill>
                  <a:prstClr val="black"/>
                </a:solidFill>
                <a:latin typeface="Times New Roman"/>
                <a:cs typeface="Times New Roman"/>
              </a:rPr>
              <a:t> </a:t>
            </a:r>
            <a:r>
              <a:rPr lang="en-US" sz="1995" spc="5" dirty="0">
                <a:solidFill>
                  <a:prstClr val="black"/>
                </a:solidFill>
                <a:latin typeface="Times New Roman"/>
                <a:cs typeface="Times New Roman"/>
              </a:rPr>
              <a:t>unable</a:t>
            </a:r>
            <a:r>
              <a:rPr lang="en-US" sz="1995" spc="-18" dirty="0">
                <a:solidFill>
                  <a:prstClr val="black"/>
                </a:solidFill>
                <a:latin typeface="Times New Roman"/>
                <a:cs typeface="Times New Roman"/>
              </a:rPr>
              <a:t> </a:t>
            </a:r>
            <a:r>
              <a:rPr lang="en-US" sz="1995" spc="5" dirty="0">
                <a:solidFill>
                  <a:prstClr val="black"/>
                </a:solidFill>
                <a:latin typeface="Times New Roman"/>
                <a:cs typeface="Times New Roman"/>
              </a:rPr>
              <a:t>to </a:t>
            </a:r>
            <a:r>
              <a:rPr lang="en-US" sz="1995" spc="-485" dirty="0">
                <a:solidFill>
                  <a:prstClr val="black"/>
                </a:solidFill>
                <a:latin typeface="Times New Roman"/>
                <a:cs typeface="Times New Roman"/>
              </a:rPr>
              <a:t> </a:t>
            </a:r>
            <a:r>
              <a:rPr lang="en-US" sz="1995" spc="-5" dirty="0">
                <a:solidFill>
                  <a:prstClr val="black"/>
                </a:solidFill>
                <a:latin typeface="Times New Roman"/>
                <a:cs typeface="Times New Roman"/>
              </a:rPr>
              <a:t>communicate</a:t>
            </a:r>
            <a:r>
              <a:rPr lang="en-US" sz="1995" dirty="0">
                <a:solidFill>
                  <a:prstClr val="black"/>
                </a:solidFill>
                <a:latin typeface="Times New Roman"/>
                <a:cs typeface="Times New Roman"/>
              </a:rPr>
              <a:t> one</a:t>
            </a:r>
            <a:r>
              <a:rPr lang="en-US" sz="1995" spc="5" dirty="0">
                <a:solidFill>
                  <a:prstClr val="black"/>
                </a:solidFill>
                <a:latin typeface="Times New Roman"/>
                <a:cs typeface="Times New Roman"/>
              </a:rPr>
              <a:t> another</a:t>
            </a:r>
            <a:endParaRPr lang="en-US" sz="1995" dirty="0">
              <a:solidFill>
                <a:prstClr val="black"/>
              </a:solidFill>
              <a:latin typeface="Times New Roman"/>
              <a:cs typeface="Times New Roman"/>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1850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Rectangle 3"/>
          <p:cNvSpPr/>
          <p:nvPr/>
        </p:nvSpPr>
        <p:spPr>
          <a:xfrm>
            <a:off x="2496000" y="90980"/>
            <a:ext cx="3272884" cy="523220"/>
          </a:xfrm>
          <a:prstGeom prst="rect">
            <a:avLst/>
          </a:prstGeom>
        </p:spPr>
        <p:txBody>
          <a:bodyPr wrap="none">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Distribution</a:t>
            </a:r>
            <a:r>
              <a:rPr lang="en-IN" sz="2800" b="1" spc="14"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2800" b="1" spc="5"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2846835" y="914747"/>
            <a:ext cx="8448000" cy="5365571"/>
          </a:xfrm>
          <a:prstGeom prst="rect">
            <a:avLst/>
          </a:prstGeom>
        </p:spPr>
        <p:txBody>
          <a:bodyPr wrap="square">
            <a:spAutoFit/>
          </a:bodyPr>
          <a:lstStyle/>
          <a:p>
            <a:pPr marL="354128" marR="310366" indent="-343188" algn="just" defTabSz="829178">
              <a:lnSpc>
                <a:spcPts val="2593"/>
              </a:lnSpc>
              <a:spcBef>
                <a:spcPts val="408"/>
              </a:spcBef>
              <a:buFontTx/>
              <a:buChar char="•"/>
              <a:tabLst>
                <a:tab pos="354128" algn="l"/>
                <a:tab pos="354704" algn="l"/>
              </a:tabLst>
            </a:pPr>
            <a:r>
              <a:rPr lang="en-US" sz="2400" spc="-14" dirty="0">
                <a:solidFill>
                  <a:prstClr val="black"/>
                </a:solidFill>
                <a:latin typeface="Times New Roman"/>
                <a:cs typeface="Times New Roman"/>
              </a:rPr>
              <a:t>As </a:t>
            </a:r>
            <a:r>
              <a:rPr lang="en-US" sz="2400" spc="-5" dirty="0">
                <a:solidFill>
                  <a:prstClr val="black"/>
                </a:solidFill>
                <a:latin typeface="Times New Roman"/>
                <a:cs typeface="Times New Roman"/>
              </a:rPr>
              <a:t>said, the </a:t>
            </a:r>
            <a:r>
              <a:rPr lang="en-US" sz="2400" spc="-9" dirty="0">
                <a:solidFill>
                  <a:prstClr val="black"/>
                </a:solidFill>
                <a:latin typeface="Times New Roman"/>
                <a:cs typeface="Times New Roman"/>
              </a:rPr>
              <a:t>primary </a:t>
            </a:r>
            <a:r>
              <a:rPr lang="en-US" sz="2400" spc="-5" dirty="0">
                <a:solidFill>
                  <a:prstClr val="black"/>
                </a:solidFill>
                <a:latin typeface="Times New Roman"/>
                <a:cs typeface="Times New Roman"/>
              </a:rPr>
              <a:t>driver of </a:t>
            </a:r>
            <a:r>
              <a:rPr lang="en-US" sz="2400" dirty="0">
                <a:solidFill>
                  <a:prstClr val="black"/>
                </a:solidFill>
                <a:latin typeface="Times New Roman"/>
                <a:cs typeface="Times New Roman"/>
              </a:rPr>
              <a:t>interest in </a:t>
            </a:r>
            <a:r>
              <a:rPr lang="en-US" sz="2400" spc="-14" dirty="0">
                <a:solidFill>
                  <a:prstClr val="black"/>
                </a:solidFill>
                <a:latin typeface="Times New Roman"/>
                <a:cs typeface="Times New Roman"/>
              </a:rPr>
              <a:t>NoSQL </a:t>
            </a:r>
            <a:r>
              <a:rPr lang="en-US" sz="2400" spc="-5" dirty="0">
                <a:solidFill>
                  <a:prstClr val="black"/>
                </a:solidFill>
                <a:latin typeface="Times New Roman"/>
                <a:cs typeface="Times New Roman"/>
              </a:rPr>
              <a:t>has been </a:t>
            </a:r>
            <a:r>
              <a:rPr lang="en-US" sz="2400" dirty="0">
                <a:solidFill>
                  <a:prstClr val="black"/>
                </a:solidFill>
                <a:latin typeface="Times New Roman"/>
                <a:cs typeface="Times New Roman"/>
              </a:rPr>
              <a:t>its </a:t>
            </a:r>
            <a:r>
              <a:rPr lang="en-US" sz="2400" spc="-589" dirty="0">
                <a:solidFill>
                  <a:prstClr val="black"/>
                </a:solidFill>
                <a:latin typeface="Times New Roman"/>
                <a:cs typeface="Times New Roman"/>
              </a:rPr>
              <a:t> </a:t>
            </a:r>
            <a:r>
              <a:rPr lang="en-US" sz="2400" dirty="0">
                <a:solidFill>
                  <a:prstClr val="black"/>
                </a:solidFill>
                <a:latin typeface="Times New Roman"/>
                <a:cs typeface="Times New Roman"/>
              </a:rPr>
              <a:t>ability</a:t>
            </a:r>
            <a:r>
              <a:rPr lang="en-US" sz="2400" spc="-41" dirty="0">
                <a:solidFill>
                  <a:prstClr val="black"/>
                </a:solidFill>
                <a:latin typeface="Times New Roman"/>
                <a:cs typeface="Times New Roman"/>
              </a:rPr>
              <a:t> </a:t>
            </a:r>
            <a:r>
              <a:rPr lang="en-US" sz="2400" dirty="0">
                <a:solidFill>
                  <a:prstClr val="black"/>
                </a:solidFill>
                <a:latin typeface="Times New Roman"/>
                <a:cs typeface="Times New Roman"/>
              </a:rPr>
              <a:t>to</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run</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databases</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on</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a</a:t>
            </a:r>
            <a:r>
              <a:rPr lang="en-US" sz="2400" spc="9" dirty="0">
                <a:solidFill>
                  <a:prstClr val="black"/>
                </a:solidFill>
                <a:latin typeface="Times New Roman"/>
                <a:cs typeface="Times New Roman"/>
              </a:rPr>
              <a:t> </a:t>
            </a:r>
            <a:r>
              <a:rPr lang="en-US" sz="2400" spc="-9" dirty="0">
                <a:solidFill>
                  <a:prstClr val="black"/>
                </a:solidFill>
                <a:latin typeface="Times New Roman"/>
                <a:cs typeface="Times New Roman"/>
              </a:rPr>
              <a:t>large</a:t>
            </a:r>
            <a:r>
              <a:rPr lang="en-US" sz="2400" spc="-32" dirty="0">
                <a:solidFill>
                  <a:prstClr val="black"/>
                </a:solidFill>
                <a:latin typeface="Times New Roman"/>
                <a:cs typeface="Times New Roman"/>
              </a:rPr>
              <a:t> </a:t>
            </a:r>
            <a:r>
              <a:rPr lang="en-US" sz="2400" spc="-5" dirty="0">
                <a:solidFill>
                  <a:prstClr val="black"/>
                </a:solidFill>
                <a:latin typeface="Times New Roman"/>
                <a:cs typeface="Times New Roman"/>
              </a:rPr>
              <a:t>cluster</a:t>
            </a:r>
            <a:endParaRPr lang="en-US" sz="2400" dirty="0">
              <a:solidFill>
                <a:prstClr val="black"/>
              </a:solidFill>
              <a:latin typeface="Times New Roman"/>
              <a:cs typeface="Times New Roman"/>
            </a:endParaRPr>
          </a:p>
          <a:p>
            <a:pPr marL="354128" marR="367948" indent="-343188" algn="just" defTabSz="829178">
              <a:lnSpc>
                <a:spcPts val="2593"/>
              </a:lnSpc>
              <a:spcBef>
                <a:spcPts val="580"/>
              </a:spcBef>
              <a:buFontTx/>
              <a:buChar char="•"/>
              <a:tabLst>
                <a:tab pos="354128" algn="l"/>
                <a:tab pos="354704" algn="l"/>
              </a:tabLst>
            </a:pPr>
            <a:r>
              <a:rPr lang="en-US" sz="2400" spc="-5" dirty="0">
                <a:solidFill>
                  <a:prstClr val="black"/>
                </a:solidFill>
                <a:latin typeface="Times New Roman"/>
                <a:cs typeface="Times New Roman"/>
              </a:rPr>
              <a:t>In </a:t>
            </a:r>
            <a:r>
              <a:rPr lang="en-US" sz="2400" spc="-9" dirty="0">
                <a:solidFill>
                  <a:prstClr val="black"/>
                </a:solidFill>
                <a:latin typeface="Times New Roman"/>
                <a:cs typeface="Times New Roman"/>
              </a:rPr>
              <a:t>particular, </a:t>
            </a:r>
            <a:r>
              <a:rPr lang="en-US" sz="2400" spc="-5" dirty="0">
                <a:solidFill>
                  <a:prstClr val="black"/>
                </a:solidFill>
                <a:latin typeface="Times New Roman"/>
                <a:cs typeface="Times New Roman"/>
              </a:rPr>
              <a:t>aggregate </a:t>
            </a:r>
            <a:r>
              <a:rPr lang="en-US" sz="2400" dirty="0">
                <a:solidFill>
                  <a:prstClr val="black"/>
                </a:solidFill>
                <a:latin typeface="Times New Roman"/>
                <a:cs typeface="Times New Roman"/>
              </a:rPr>
              <a:t>orientation fits </a:t>
            </a:r>
            <a:r>
              <a:rPr lang="en-US" sz="2400" spc="-9" dirty="0">
                <a:solidFill>
                  <a:prstClr val="black"/>
                </a:solidFill>
                <a:latin typeface="Times New Roman"/>
                <a:cs typeface="Times New Roman"/>
              </a:rPr>
              <a:t>well </a:t>
            </a:r>
            <a:r>
              <a:rPr lang="en-US" sz="2400" spc="-5" dirty="0">
                <a:solidFill>
                  <a:prstClr val="black"/>
                </a:solidFill>
                <a:latin typeface="Times New Roman"/>
                <a:cs typeface="Times New Roman"/>
              </a:rPr>
              <a:t>with scaling out </a:t>
            </a:r>
            <a:r>
              <a:rPr lang="en-US" sz="2400" spc="-589" dirty="0">
                <a:solidFill>
                  <a:prstClr val="black"/>
                </a:solidFill>
                <a:latin typeface="Times New Roman"/>
                <a:cs typeface="Times New Roman"/>
              </a:rPr>
              <a:t> </a:t>
            </a:r>
            <a:r>
              <a:rPr lang="en-US" sz="2400" spc="-5" dirty="0">
                <a:solidFill>
                  <a:prstClr val="black"/>
                </a:solidFill>
                <a:latin typeface="Times New Roman"/>
                <a:cs typeface="Times New Roman"/>
              </a:rPr>
              <a:t>because</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the</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aggregate</a:t>
            </a:r>
            <a:r>
              <a:rPr lang="en-US" sz="2400" spc="-9" dirty="0">
                <a:solidFill>
                  <a:prstClr val="black"/>
                </a:solidFill>
                <a:latin typeface="Times New Roman"/>
                <a:cs typeface="Times New Roman"/>
              </a:rPr>
              <a:t> </a:t>
            </a:r>
            <a:r>
              <a:rPr lang="en-US" sz="2400" dirty="0">
                <a:solidFill>
                  <a:prstClr val="black"/>
                </a:solidFill>
                <a:latin typeface="Times New Roman"/>
                <a:cs typeface="Times New Roman"/>
              </a:rPr>
              <a:t>is</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a</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natural</a:t>
            </a:r>
            <a:r>
              <a:rPr lang="en-US" sz="2400" spc="-27" dirty="0">
                <a:solidFill>
                  <a:prstClr val="black"/>
                </a:solidFill>
                <a:latin typeface="Times New Roman"/>
                <a:cs typeface="Times New Roman"/>
              </a:rPr>
              <a:t> </a:t>
            </a:r>
            <a:r>
              <a:rPr lang="en-US" sz="2400" spc="-5" dirty="0">
                <a:solidFill>
                  <a:prstClr val="black"/>
                </a:solidFill>
                <a:latin typeface="Times New Roman"/>
                <a:cs typeface="Times New Roman"/>
              </a:rPr>
              <a:t>unit</a:t>
            </a:r>
            <a:r>
              <a:rPr lang="en-US" sz="2400" dirty="0">
                <a:solidFill>
                  <a:prstClr val="black"/>
                </a:solidFill>
                <a:latin typeface="Times New Roman"/>
                <a:cs typeface="Times New Roman"/>
              </a:rPr>
              <a:t> to</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use</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for</a:t>
            </a:r>
            <a:r>
              <a:rPr lang="en-US" sz="2400" spc="-9" dirty="0">
                <a:solidFill>
                  <a:prstClr val="black"/>
                </a:solidFill>
                <a:latin typeface="Times New Roman"/>
                <a:cs typeface="Times New Roman"/>
              </a:rPr>
              <a:t> </a:t>
            </a:r>
            <a:r>
              <a:rPr lang="en-US" sz="2400" dirty="0" smtClean="0">
                <a:solidFill>
                  <a:prstClr val="black"/>
                </a:solidFill>
                <a:latin typeface="Times New Roman"/>
                <a:cs typeface="Times New Roman"/>
              </a:rPr>
              <a:t>distribution</a:t>
            </a:r>
          </a:p>
          <a:p>
            <a:pPr marL="354128" marR="367948" indent="-343188" algn="just" defTabSz="829178">
              <a:lnSpc>
                <a:spcPts val="2593"/>
              </a:lnSpc>
              <a:spcBef>
                <a:spcPts val="580"/>
              </a:spcBef>
              <a:buFontTx/>
              <a:buChar char="•"/>
              <a:tabLst>
                <a:tab pos="354128" algn="l"/>
                <a:tab pos="354704" algn="l"/>
              </a:tabLst>
            </a:pPr>
            <a:r>
              <a:rPr lang="en-US" sz="2400" dirty="0">
                <a:solidFill>
                  <a:prstClr val="black"/>
                </a:solidFill>
                <a:latin typeface="Times New Roman"/>
                <a:cs typeface="Times New Roman"/>
              </a:rPr>
              <a:t>Depending on </a:t>
            </a:r>
            <a:r>
              <a:rPr lang="en-US" sz="2400" dirty="0" smtClean="0">
                <a:solidFill>
                  <a:prstClr val="black"/>
                </a:solidFill>
                <a:latin typeface="Times New Roman"/>
                <a:cs typeface="Times New Roman"/>
              </a:rPr>
              <a:t>the </a:t>
            </a:r>
            <a:r>
              <a:rPr lang="en-US" sz="2400" dirty="0">
                <a:solidFill>
                  <a:prstClr val="black"/>
                </a:solidFill>
                <a:latin typeface="Times New Roman"/>
                <a:cs typeface="Times New Roman"/>
              </a:rPr>
              <a:t>distribution model, </a:t>
            </a:r>
            <a:r>
              <a:rPr lang="en-US" sz="2400" dirty="0" smtClean="0">
                <a:solidFill>
                  <a:prstClr val="black"/>
                </a:solidFill>
                <a:latin typeface="Times New Roman"/>
                <a:cs typeface="Times New Roman"/>
              </a:rPr>
              <a:t>we </a:t>
            </a:r>
            <a:r>
              <a:rPr lang="en-US" sz="2400" dirty="0">
                <a:solidFill>
                  <a:prstClr val="black"/>
                </a:solidFill>
                <a:latin typeface="Times New Roman"/>
                <a:cs typeface="Times New Roman"/>
              </a:rPr>
              <a:t>can get a data store that will give </a:t>
            </a:r>
            <a:r>
              <a:rPr lang="en-US" sz="2400" dirty="0" smtClean="0">
                <a:solidFill>
                  <a:prstClr val="black"/>
                </a:solidFill>
                <a:latin typeface="Times New Roman"/>
                <a:cs typeface="Times New Roman"/>
              </a:rPr>
              <a:t>us </a:t>
            </a:r>
            <a:r>
              <a:rPr lang="en-US" sz="2400" dirty="0">
                <a:solidFill>
                  <a:prstClr val="black"/>
                </a:solidFill>
                <a:latin typeface="Times New Roman"/>
                <a:cs typeface="Times New Roman"/>
              </a:rPr>
              <a:t>the ability </a:t>
            </a:r>
            <a:r>
              <a:rPr lang="en-US" sz="2400" dirty="0" smtClean="0">
                <a:solidFill>
                  <a:prstClr val="black"/>
                </a:solidFill>
                <a:latin typeface="Times New Roman"/>
                <a:cs typeface="Times New Roman"/>
              </a:rPr>
              <a:t>to handle </a:t>
            </a:r>
            <a:r>
              <a:rPr lang="en-US" sz="2400" dirty="0">
                <a:solidFill>
                  <a:prstClr val="black"/>
                </a:solidFill>
                <a:latin typeface="Times New Roman"/>
                <a:cs typeface="Times New Roman"/>
              </a:rPr>
              <a:t>larger quantities of </a:t>
            </a:r>
            <a:r>
              <a:rPr lang="en-US" sz="2400" dirty="0" smtClean="0">
                <a:solidFill>
                  <a:prstClr val="black"/>
                </a:solidFill>
                <a:latin typeface="Times New Roman"/>
                <a:cs typeface="Times New Roman"/>
              </a:rPr>
              <a:t>data</a:t>
            </a:r>
          </a:p>
          <a:p>
            <a:pPr marL="354128" marR="367948" indent="-343188" algn="just" defTabSz="829178">
              <a:lnSpc>
                <a:spcPts val="2593"/>
              </a:lnSpc>
              <a:spcBef>
                <a:spcPts val="580"/>
              </a:spcBef>
              <a:buFontTx/>
              <a:buChar char="•"/>
              <a:tabLst>
                <a:tab pos="354128" algn="l"/>
                <a:tab pos="354704" algn="l"/>
              </a:tabLst>
            </a:pPr>
            <a:r>
              <a:rPr lang="en-US" sz="2400" dirty="0" smtClean="0">
                <a:solidFill>
                  <a:prstClr val="black"/>
                </a:solidFill>
                <a:latin typeface="Times New Roman"/>
                <a:cs typeface="Times New Roman"/>
              </a:rPr>
              <a:t>There </a:t>
            </a:r>
            <a:r>
              <a:rPr lang="en-US" sz="2400" dirty="0">
                <a:solidFill>
                  <a:prstClr val="black"/>
                </a:solidFill>
                <a:latin typeface="Times New Roman"/>
                <a:cs typeface="Times New Roman"/>
              </a:rPr>
              <a:t>are two paths to data distribution: </a:t>
            </a:r>
            <a:r>
              <a:rPr lang="en-US" sz="2400" dirty="0" smtClean="0">
                <a:solidFill>
                  <a:prstClr val="black"/>
                </a:solidFill>
                <a:latin typeface="Times New Roman"/>
                <a:cs typeface="Times New Roman"/>
              </a:rPr>
              <a:t>Replication </a:t>
            </a:r>
            <a:r>
              <a:rPr lang="en-US" sz="2400" dirty="0">
                <a:solidFill>
                  <a:prstClr val="black"/>
                </a:solidFill>
                <a:latin typeface="Times New Roman"/>
                <a:cs typeface="Times New Roman"/>
              </a:rPr>
              <a:t>and </a:t>
            </a:r>
            <a:r>
              <a:rPr lang="en-US" sz="2400" dirty="0" smtClean="0">
                <a:solidFill>
                  <a:prstClr val="black"/>
                </a:solidFill>
                <a:latin typeface="Times New Roman"/>
                <a:cs typeface="Times New Roman"/>
              </a:rPr>
              <a:t>Sharding.</a:t>
            </a:r>
          </a:p>
          <a:p>
            <a:pPr marL="354128" marR="367948" indent="-343188" algn="just" defTabSz="829178">
              <a:lnSpc>
                <a:spcPts val="2593"/>
              </a:lnSpc>
              <a:spcBef>
                <a:spcPts val="580"/>
              </a:spcBef>
              <a:buFontTx/>
              <a:buChar char="•"/>
              <a:tabLst>
                <a:tab pos="354128" algn="l"/>
                <a:tab pos="354704" algn="l"/>
              </a:tabLst>
            </a:pPr>
            <a:r>
              <a:rPr lang="en-US" sz="2400" b="1" dirty="0">
                <a:solidFill>
                  <a:prstClr val="black"/>
                </a:solidFill>
                <a:latin typeface="Times New Roman"/>
                <a:cs typeface="Times New Roman"/>
              </a:rPr>
              <a:t>Replication</a:t>
            </a:r>
            <a:r>
              <a:rPr lang="en-US" sz="2400" dirty="0">
                <a:solidFill>
                  <a:prstClr val="black"/>
                </a:solidFill>
                <a:latin typeface="Times New Roman"/>
                <a:cs typeface="Times New Roman"/>
              </a:rPr>
              <a:t> takes </a:t>
            </a:r>
            <a:r>
              <a:rPr lang="en-US" sz="2400" dirty="0" smtClean="0">
                <a:solidFill>
                  <a:prstClr val="black"/>
                </a:solidFill>
                <a:latin typeface="Times New Roman"/>
                <a:cs typeface="Times New Roman"/>
              </a:rPr>
              <a:t>the same </a:t>
            </a:r>
            <a:r>
              <a:rPr lang="en-US" sz="2400" dirty="0">
                <a:solidFill>
                  <a:prstClr val="black"/>
                </a:solidFill>
                <a:latin typeface="Times New Roman"/>
                <a:cs typeface="Times New Roman"/>
              </a:rPr>
              <a:t>data and copies it over multiple nodes. </a:t>
            </a:r>
            <a:r>
              <a:rPr lang="en-US" sz="2400" b="1" dirty="0">
                <a:solidFill>
                  <a:prstClr val="black"/>
                </a:solidFill>
                <a:latin typeface="Times New Roman"/>
                <a:cs typeface="Times New Roman"/>
              </a:rPr>
              <a:t>Sharding</a:t>
            </a:r>
            <a:r>
              <a:rPr lang="en-US" sz="2400" dirty="0">
                <a:solidFill>
                  <a:prstClr val="black"/>
                </a:solidFill>
                <a:latin typeface="Times New Roman"/>
                <a:cs typeface="Times New Roman"/>
              </a:rPr>
              <a:t> puts different data on different nodes</a:t>
            </a:r>
            <a:r>
              <a:rPr lang="en-US" sz="2400" dirty="0" smtClean="0">
                <a:solidFill>
                  <a:prstClr val="black"/>
                </a:solidFill>
                <a:latin typeface="Times New Roman"/>
                <a:cs typeface="Times New Roman"/>
              </a:rPr>
              <a:t>.</a:t>
            </a:r>
            <a:endParaRPr lang="en-US" sz="2400" dirty="0">
              <a:solidFill>
                <a:prstClr val="black"/>
              </a:solidFill>
              <a:latin typeface="Times New Roman"/>
              <a:cs typeface="Times New Roman"/>
            </a:endParaRPr>
          </a:p>
          <a:p>
            <a:pPr marL="354128" indent="-343188" defTabSz="829178">
              <a:spcBef>
                <a:spcPts val="254"/>
              </a:spcBef>
              <a:buFontTx/>
              <a:buChar char="•"/>
              <a:tabLst>
                <a:tab pos="354128" algn="l"/>
                <a:tab pos="354704" algn="l"/>
              </a:tabLst>
            </a:pPr>
            <a:r>
              <a:rPr lang="en-US" sz="2400" spc="-9" dirty="0">
                <a:solidFill>
                  <a:prstClr val="black"/>
                </a:solidFill>
                <a:latin typeface="Times New Roman"/>
                <a:cs typeface="Times New Roman"/>
              </a:rPr>
              <a:t>Let</a:t>
            </a:r>
            <a:r>
              <a:rPr lang="en-US" sz="2400" spc="-5" dirty="0">
                <a:solidFill>
                  <a:prstClr val="black"/>
                </a:solidFill>
                <a:latin typeface="Times New Roman"/>
                <a:cs typeface="Times New Roman"/>
              </a:rPr>
              <a:t> us</a:t>
            </a:r>
            <a:r>
              <a:rPr lang="en-US" sz="2400" spc="9" dirty="0">
                <a:solidFill>
                  <a:prstClr val="black"/>
                </a:solidFill>
                <a:latin typeface="Times New Roman"/>
                <a:cs typeface="Times New Roman"/>
              </a:rPr>
              <a:t> </a:t>
            </a:r>
            <a:r>
              <a:rPr lang="en-US" sz="2400" spc="-9" dirty="0">
                <a:solidFill>
                  <a:prstClr val="black"/>
                </a:solidFill>
                <a:latin typeface="Times New Roman"/>
                <a:cs typeface="Times New Roman"/>
              </a:rPr>
              <a:t>now</a:t>
            </a:r>
            <a:r>
              <a:rPr lang="en-US" sz="2400" spc="18" dirty="0">
                <a:solidFill>
                  <a:prstClr val="black"/>
                </a:solidFill>
                <a:latin typeface="Times New Roman"/>
                <a:cs typeface="Times New Roman"/>
              </a:rPr>
              <a:t> </a:t>
            </a:r>
            <a:r>
              <a:rPr lang="en-US" sz="2400" spc="-5" dirty="0">
                <a:solidFill>
                  <a:prstClr val="black"/>
                </a:solidFill>
                <a:latin typeface="Times New Roman"/>
                <a:cs typeface="Times New Roman"/>
              </a:rPr>
              <a:t>have</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a</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look</a:t>
            </a:r>
            <a:r>
              <a:rPr lang="en-US" sz="2400" spc="-14" dirty="0">
                <a:solidFill>
                  <a:prstClr val="black"/>
                </a:solidFill>
                <a:latin typeface="Times New Roman"/>
                <a:cs typeface="Times New Roman"/>
              </a:rPr>
              <a:t> </a:t>
            </a:r>
            <a:r>
              <a:rPr lang="en-US" sz="2400" dirty="0">
                <a:solidFill>
                  <a:prstClr val="black"/>
                </a:solidFill>
                <a:latin typeface="Times New Roman"/>
                <a:cs typeface="Times New Roman"/>
              </a:rPr>
              <a:t>to</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various</a:t>
            </a:r>
            <a:r>
              <a:rPr lang="en-US" sz="2400" spc="-9" dirty="0">
                <a:solidFill>
                  <a:prstClr val="black"/>
                </a:solidFill>
                <a:latin typeface="Times New Roman"/>
                <a:cs typeface="Times New Roman"/>
              </a:rPr>
              <a:t> </a:t>
            </a:r>
            <a:r>
              <a:rPr lang="en-US" sz="2400" spc="-14" dirty="0">
                <a:solidFill>
                  <a:prstClr val="black"/>
                </a:solidFill>
                <a:latin typeface="Times New Roman"/>
                <a:cs typeface="Times New Roman"/>
              </a:rPr>
              <a:t>models</a:t>
            </a:r>
            <a:r>
              <a:rPr lang="en-US" sz="2400" spc="54" dirty="0">
                <a:solidFill>
                  <a:prstClr val="black"/>
                </a:solidFill>
                <a:latin typeface="Times New Roman"/>
                <a:cs typeface="Times New Roman"/>
              </a:rPr>
              <a:t> </a:t>
            </a:r>
            <a:r>
              <a:rPr lang="en-US" sz="2400" spc="-5" dirty="0">
                <a:solidFill>
                  <a:prstClr val="black"/>
                </a:solidFill>
                <a:latin typeface="Times New Roman"/>
                <a:cs typeface="Times New Roman"/>
              </a:rPr>
              <a:t>for data</a:t>
            </a:r>
            <a:r>
              <a:rPr lang="en-US" sz="2400" spc="-14" dirty="0">
                <a:solidFill>
                  <a:prstClr val="black"/>
                </a:solidFill>
                <a:latin typeface="Times New Roman"/>
                <a:cs typeface="Times New Roman"/>
              </a:rPr>
              <a:t> </a:t>
            </a:r>
            <a:r>
              <a:rPr lang="en-US" sz="2400" dirty="0">
                <a:solidFill>
                  <a:prstClr val="black"/>
                </a:solidFill>
                <a:latin typeface="Times New Roman"/>
                <a:cs typeface="Times New Roman"/>
              </a:rPr>
              <a:t>distribution</a:t>
            </a:r>
          </a:p>
          <a:p>
            <a:pPr marL="1716513" lvl="1" indent="-260270" defTabSz="829178">
              <a:spcBef>
                <a:spcPts val="303"/>
              </a:spcBef>
              <a:buFont typeface="Times New Roman"/>
              <a:buChar char="•"/>
              <a:tabLst>
                <a:tab pos="1716513" algn="l"/>
                <a:tab pos="1717089" algn="l"/>
              </a:tabLst>
            </a:pPr>
            <a:r>
              <a:rPr lang="en-US" sz="2400" b="1" spc="5" dirty="0">
                <a:solidFill>
                  <a:srgbClr val="007F00"/>
                </a:solidFill>
                <a:latin typeface="Times New Roman"/>
                <a:cs typeface="Times New Roman"/>
              </a:rPr>
              <a:t>Sharding</a:t>
            </a:r>
            <a:endParaRPr lang="en-US" sz="2400" dirty="0">
              <a:solidFill>
                <a:prstClr val="black"/>
              </a:solidFill>
              <a:latin typeface="Times New Roman"/>
              <a:cs typeface="Times New Roman"/>
            </a:endParaRPr>
          </a:p>
          <a:p>
            <a:pPr marL="1716513" lvl="1" indent="-260270" defTabSz="829178">
              <a:spcBef>
                <a:spcPts val="281"/>
              </a:spcBef>
              <a:buFont typeface="Times New Roman"/>
              <a:buChar char="•"/>
              <a:tabLst>
                <a:tab pos="1716513" algn="l"/>
                <a:tab pos="1717089" algn="l"/>
              </a:tabLst>
            </a:pPr>
            <a:r>
              <a:rPr lang="en-US" sz="2400" b="1" dirty="0">
                <a:solidFill>
                  <a:srgbClr val="007F00"/>
                </a:solidFill>
                <a:latin typeface="Times New Roman"/>
                <a:cs typeface="Times New Roman"/>
              </a:rPr>
              <a:t>Master-slave</a:t>
            </a:r>
            <a:r>
              <a:rPr lang="en-US" sz="2400" b="1" spc="-41" dirty="0">
                <a:solidFill>
                  <a:srgbClr val="007F00"/>
                </a:solidFill>
                <a:latin typeface="Times New Roman"/>
                <a:cs typeface="Times New Roman"/>
              </a:rPr>
              <a:t> </a:t>
            </a:r>
            <a:r>
              <a:rPr lang="en-US" sz="2400" b="1" spc="5" dirty="0">
                <a:solidFill>
                  <a:srgbClr val="007F00"/>
                </a:solidFill>
                <a:latin typeface="Times New Roman"/>
                <a:cs typeface="Times New Roman"/>
              </a:rPr>
              <a:t>replication</a:t>
            </a:r>
            <a:endParaRPr lang="en-US" sz="2400" dirty="0">
              <a:solidFill>
                <a:prstClr val="black"/>
              </a:solidFill>
              <a:latin typeface="Times New Roman"/>
              <a:cs typeface="Times New Roman"/>
            </a:endParaRPr>
          </a:p>
          <a:p>
            <a:pPr marL="1716513" lvl="1" indent="-260270" defTabSz="829178">
              <a:spcBef>
                <a:spcPts val="304"/>
              </a:spcBef>
              <a:buFont typeface="Times New Roman"/>
              <a:buChar char="•"/>
              <a:tabLst>
                <a:tab pos="1716513" algn="l"/>
                <a:tab pos="1717089" algn="l"/>
              </a:tabLst>
            </a:pPr>
            <a:r>
              <a:rPr lang="en-US" sz="2400" b="1" spc="5" dirty="0">
                <a:solidFill>
                  <a:srgbClr val="007F00"/>
                </a:solidFill>
                <a:latin typeface="Times New Roman"/>
                <a:cs typeface="Times New Roman"/>
              </a:rPr>
              <a:t>Peer-to-peer</a:t>
            </a:r>
            <a:r>
              <a:rPr lang="en-US" sz="2400" b="1" spc="-95" dirty="0">
                <a:solidFill>
                  <a:srgbClr val="007F00"/>
                </a:solidFill>
                <a:latin typeface="Times New Roman"/>
                <a:cs typeface="Times New Roman"/>
              </a:rPr>
              <a:t> </a:t>
            </a:r>
            <a:r>
              <a:rPr lang="en-US" sz="2400" b="1" spc="5" dirty="0">
                <a:solidFill>
                  <a:srgbClr val="007F00"/>
                </a:solidFill>
                <a:latin typeface="Times New Roman"/>
                <a:cs typeface="Times New Roman"/>
              </a:rPr>
              <a:t>replication</a:t>
            </a:r>
            <a:endParaRPr lang="en-US" sz="2400" dirty="0">
              <a:solidFill>
                <a:prstClr val="black"/>
              </a:solidFill>
              <a:latin typeface="Times New Roman"/>
              <a:cs typeface="Times New Roman"/>
            </a:endParaRPr>
          </a:p>
        </p:txBody>
      </p:sp>
      <p:sp>
        <p:nvSpPr>
          <p:cNvPr id="2" name="Rectangle 1"/>
          <p:cNvSpPr/>
          <p:nvPr/>
        </p:nvSpPr>
        <p:spPr>
          <a:xfrm>
            <a:off x="501875" y="360628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CAP </a:t>
            </a:r>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Theorem </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510132" y="999124"/>
            <a:ext cx="8911451" cy="2990562"/>
          </a:xfrm>
          <a:prstGeom prst="rect">
            <a:avLst/>
          </a:prstGeom>
        </p:spPr>
        <p:txBody>
          <a:bodyPr wrap="square">
            <a:spAutoFit/>
          </a:bodyPr>
          <a:lstStyle/>
          <a:p>
            <a:pPr marL="354128" marR="4607" indent="-343188" defTabSz="829178">
              <a:lnSpc>
                <a:spcPts val="2875"/>
              </a:lnSpc>
              <a:spcBef>
                <a:spcPts val="185"/>
              </a:spcBef>
              <a:buFont typeface="Arial MT"/>
              <a:buChar char="•"/>
              <a:tabLst>
                <a:tab pos="354128" algn="l"/>
                <a:tab pos="354704" algn="l"/>
              </a:tabLst>
            </a:pPr>
            <a:r>
              <a:rPr lang="en-US" sz="2400" spc="-14" dirty="0">
                <a:solidFill>
                  <a:prstClr val="black"/>
                </a:solidFill>
                <a:latin typeface="Times New Roman"/>
                <a:cs typeface="Times New Roman"/>
              </a:rPr>
              <a:t>When we </a:t>
            </a:r>
            <a:r>
              <a:rPr lang="en-US" sz="2400" dirty="0">
                <a:solidFill>
                  <a:prstClr val="black"/>
                </a:solidFill>
                <a:latin typeface="Times New Roman"/>
                <a:cs typeface="Times New Roman"/>
              </a:rPr>
              <a:t>try to </a:t>
            </a:r>
            <a:r>
              <a:rPr lang="en-US" sz="2400" spc="-5" dirty="0">
                <a:solidFill>
                  <a:prstClr val="black"/>
                </a:solidFill>
                <a:latin typeface="Times New Roman"/>
                <a:cs typeface="Times New Roman"/>
              </a:rPr>
              <a:t>have a cluster </a:t>
            </a:r>
            <a:r>
              <a:rPr lang="en-US" sz="2400" dirty="0">
                <a:solidFill>
                  <a:prstClr val="black"/>
                </a:solidFill>
                <a:latin typeface="Times New Roman"/>
                <a:cs typeface="Times New Roman"/>
              </a:rPr>
              <a:t>to </a:t>
            </a:r>
            <a:r>
              <a:rPr lang="en-US" sz="2400" spc="-5" dirty="0">
                <a:solidFill>
                  <a:prstClr val="black"/>
                </a:solidFill>
                <a:latin typeface="Times New Roman"/>
                <a:cs typeface="Times New Roman"/>
              </a:rPr>
              <a:t>be </a:t>
            </a:r>
            <a:r>
              <a:rPr lang="en-US" sz="2400" dirty="0">
                <a:solidFill>
                  <a:prstClr val="black"/>
                </a:solidFill>
                <a:latin typeface="Times New Roman"/>
                <a:cs typeface="Times New Roman"/>
              </a:rPr>
              <a:t>really </a:t>
            </a:r>
            <a:r>
              <a:rPr lang="en-US" sz="2400" spc="-5" dirty="0">
                <a:solidFill>
                  <a:prstClr val="black"/>
                </a:solidFill>
                <a:latin typeface="Times New Roman"/>
                <a:cs typeface="Times New Roman"/>
              </a:rPr>
              <a:t>tolerant </a:t>
            </a:r>
            <a:r>
              <a:rPr lang="en-US" sz="2400" dirty="0">
                <a:solidFill>
                  <a:prstClr val="black"/>
                </a:solidFill>
                <a:latin typeface="Times New Roman"/>
                <a:cs typeface="Times New Roman"/>
              </a:rPr>
              <a:t>to </a:t>
            </a:r>
            <a:r>
              <a:rPr lang="en-US" sz="2400" spc="-5" dirty="0">
                <a:solidFill>
                  <a:prstClr val="black"/>
                </a:solidFill>
                <a:latin typeface="Times New Roman"/>
                <a:cs typeface="Times New Roman"/>
              </a:rPr>
              <a:t>network </a:t>
            </a:r>
            <a:r>
              <a:rPr lang="en-US" sz="2400" spc="-589" dirty="0">
                <a:solidFill>
                  <a:prstClr val="black"/>
                </a:solidFill>
                <a:latin typeface="Times New Roman"/>
                <a:cs typeface="Times New Roman"/>
              </a:rPr>
              <a:t> </a:t>
            </a:r>
            <a:r>
              <a:rPr lang="en-US" sz="2400" dirty="0">
                <a:solidFill>
                  <a:prstClr val="black"/>
                </a:solidFill>
                <a:latin typeface="Times New Roman"/>
                <a:cs typeface="Times New Roman"/>
              </a:rPr>
              <a:t>partitions,</a:t>
            </a:r>
            <a:r>
              <a:rPr lang="en-US" sz="2400" spc="-54" dirty="0">
                <a:solidFill>
                  <a:prstClr val="black"/>
                </a:solidFill>
                <a:latin typeface="Times New Roman"/>
                <a:cs typeface="Times New Roman"/>
              </a:rPr>
              <a:t> </a:t>
            </a:r>
            <a:r>
              <a:rPr lang="en-US" sz="2400" spc="-5" dirty="0">
                <a:solidFill>
                  <a:prstClr val="black"/>
                </a:solidFill>
                <a:latin typeface="Times New Roman"/>
                <a:cs typeface="Times New Roman"/>
              </a:rPr>
              <a:t>the</a:t>
            </a:r>
            <a:r>
              <a:rPr lang="en-US" sz="2400" spc="-14" dirty="0">
                <a:solidFill>
                  <a:prstClr val="black"/>
                </a:solidFill>
                <a:latin typeface="Times New Roman"/>
                <a:cs typeface="Times New Roman"/>
              </a:rPr>
              <a:t> </a:t>
            </a:r>
            <a:r>
              <a:rPr lang="en-US" sz="2400" spc="-18" dirty="0">
                <a:solidFill>
                  <a:prstClr val="black"/>
                </a:solidFill>
                <a:latin typeface="Times New Roman"/>
                <a:cs typeface="Times New Roman"/>
              </a:rPr>
              <a:t>CAP</a:t>
            </a:r>
            <a:r>
              <a:rPr lang="en-US" sz="2400" spc="-41" dirty="0">
                <a:solidFill>
                  <a:prstClr val="black"/>
                </a:solidFill>
                <a:latin typeface="Times New Roman"/>
                <a:cs typeface="Times New Roman"/>
              </a:rPr>
              <a:t> </a:t>
            </a:r>
            <a:r>
              <a:rPr lang="en-US" sz="2400" spc="-5" dirty="0">
                <a:solidFill>
                  <a:prstClr val="black"/>
                </a:solidFill>
                <a:latin typeface="Times New Roman"/>
                <a:cs typeface="Times New Roman"/>
              </a:rPr>
              <a:t>theorem</a:t>
            </a:r>
            <a:r>
              <a:rPr lang="en-US" sz="2400" spc="-27" dirty="0">
                <a:solidFill>
                  <a:prstClr val="black"/>
                </a:solidFill>
                <a:latin typeface="Times New Roman"/>
                <a:cs typeface="Times New Roman"/>
              </a:rPr>
              <a:t> </a:t>
            </a:r>
            <a:r>
              <a:rPr lang="en-US" sz="2400" spc="-18" dirty="0">
                <a:solidFill>
                  <a:prstClr val="black"/>
                </a:solidFill>
                <a:latin typeface="Times New Roman"/>
                <a:cs typeface="Times New Roman"/>
              </a:rPr>
              <a:t>comes</a:t>
            </a:r>
            <a:r>
              <a:rPr lang="en-US" sz="2400" spc="54" dirty="0">
                <a:solidFill>
                  <a:prstClr val="black"/>
                </a:solidFill>
                <a:latin typeface="Times New Roman"/>
                <a:cs typeface="Times New Roman"/>
              </a:rPr>
              <a:t> </a:t>
            </a:r>
            <a:r>
              <a:rPr lang="en-US" sz="2400" dirty="0">
                <a:solidFill>
                  <a:prstClr val="black"/>
                </a:solidFill>
                <a:latin typeface="Times New Roman"/>
                <a:cs typeface="Times New Roman"/>
              </a:rPr>
              <a:t>into</a:t>
            </a:r>
            <a:r>
              <a:rPr lang="en-US" sz="2400" spc="-14" dirty="0">
                <a:solidFill>
                  <a:prstClr val="black"/>
                </a:solidFill>
                <a:latin typeface="Times New Roman"/>
                <a:cs typeface="Times New Roman"/>
              </a:rPr>
              <a:t> </a:t>
            </a:r>
            <a:r>
              <a:rPr lang="en-US" sz="2400" spc="-5" dirty="0">
                <a:solidFill>
                  <a:prstClr val="black"/>
                </a:solidFill>
                <a:latin typeface="Times New Roman"/>
                <a:cs typeface="Times New Roman"/>
              </a:rPr>
              <a:t>play</a:t>
            </a:r>
            <a:endParaRPr lang="en-US" sz="2400" dirty="0">
              <a:solidFill>
                <a:prstClr val="black"/>
              </a:solidFill>
              <a:latin typeface="Times New Roman"/>
              <a:cs typeface="Times New Roman"/>
            </a:endParaRPr>
          </a:p>
          <a:p>
            <a:pPr defTabSz="829178"/>
            <a:endParaRPr lang="en-US" sz="2000" dirty="0">
              <a:solidFill>
                <a:prstClr val="black"/>
              </a:solidFill>
              <a:latin typeface="Times New Roman"/>
              <a:cs typeface="Times New Roman"/>
            </a:endParaRPr>
          </a:p>
          <a:p>
            <a:pPr defTabSz="829178">
              <a:spcBef>
                <a:spcPts val="27"/>
              </a:spcBef>
            </a:pPr>
            <a:endParaRPr lang="en-US" sz="2400" dirty="0">
              <a:solidFill>
                <a:prstClr val="black"/>
              </a:solidFill>
              <a:latin typeface="Times New Roman"/>
              <a:cs typeface="Times New Roman"/>
            </a:endParaRPr>
          </a:p>
          <a:p>
            <a:pPr marL="105375" marR="31670" indent="-2303" algn="ctr" defTabSz="829178"/>
            <a:r>
              <a:rPr lang="en-US" sz="2400" b="1" i="1" spc="-14" dirty="0">
                <a:solidFill>
                  <a:prstClr val="black"/>
                </a:solidFill>
                <a:latin typeface="Times New Roman"/>
                <a:cs typeface="Times New Roman"/>
              </a:rPr>
              <a:t>“Of</a:t>
            </a:r>
            <a:r>
              <a:rPr lang="en-US" sz="2400" b="1" i="1" spc="18" dirty="0">
                <a:solidFill>
                  <a:prstClr val="black"/>
                </a:solidFill>
                <a:latin typeface="Times New Roman"/>
                <a:cs typeface="Times New Roman"/>
              </a:rPr>
              <a:t> </a:t>
            </a:r>
            <a:r>
              <a:rPr lang="en-US" sz="2400" b="1" i="1" spc="-5" dirty="0">
                <a:solidFill>
                  <a:prstClr val="black"/>
                </a:solidFill>
                <a:latin typeface="Times New Roman"/>
                <a:cs typeface="Times New Roman"/>
              </a:rPr>
              <a:t>three</a:t>
            </a:r>
            <a:r>
              <a:rPr lang="en-US" sz="2400" b="1" i="1" spc="14" dirty="0">
                <a:solidFill>
                  <a:prstClr val="black"/>
                </a:solidFill>
                <a:latin typeface="Times New Roman"/>
                <a:cs typeface="Times New Roman"/>
              </a:rPr>
              <a:t> </a:t>
            </a:r>
            <a:r>
              <a:rPr lang="en-US" sz="2400" b="1" i="1" spc="-5" dirty="0">
                <a:solidFill>
                  <a:prstClr val="black"/>
                </a:solidFill>
                <a:latin typeface="Times New Roman"/>
                <a:cs typeface="Times New Roman"/>
              </a:rPr>
              <a:t>properties of shared-data</a:t>
            </a:r>
            <a:r>
              <a:rPr lang="en-US" sz="2400" b="1" i="1" spc="9" dirty="0">
                <a:solidFill>
                  <a:prstClr val="black"/>
                </a:solidFill>
                <a:latin typeface="Times New Roman"/>
                <a:cs typeface="Times New Roman"/>
              </a:rPr>
              <a:t> </a:t>
            </a:r>
            <a:r>
              <a:rPr lang="en-US" sz="2400" b="1" i="1" spc="5" dirty="0">
                <a:solidFill>
                  <a:prstClr val="black"/>
                </a:solidFill>
                <a:latin typeface="Times New Roman"/>
                <a:cs typeface="Times New Roman"/>
              </a:rPr>
              <a:t>systems</a:t>
            </a:r>
            <a:r>
              <a:rPr lang="en-US" sz="2400" b="1" i="1" spc="-50" dirty="0">
                <a:solidFill>
                  <a:prstClr val="black"/>
                </a:solidFill>
                <a:latin typeface="Times New Roman"/>
                <a:cs typeface="Times New Roman"/>
              </a:rPr>
              <a:t> </a:t>
            </a:r>
            <a:r>
              <a:rPr lang="en-US" sz="2400" b="1" i="1" spc="-14" dirty="0">
                <a:solidFill>
                  <a:prstClr val="black"/>
                </a:solidFill>
                <a:latin typeface="Times New Roman"/>
                <a:cs typeface="Times New Roman"/>
              </a:rPr>
              <a:t>(Consistency, </a:t>
            </a:r>
            <a:r>
              <a:rPr lang="en-US" sz="2400" b="1" i="1" spc="-9" dirty="0">
                <a:solidFill>
                  <a:prstClr val="black"/>
                </a:solidFill>
                <a:latin typeface="Times New Roman"/>
                <a:cs typeface="Times New Roman"/>
              </a:rPr>
              <a:t> </a:t>
            </a:r>
            <a:r>
              <a:rPr lang="en-US" sz="2400" b="1" i="1" spc="-18" dirty="0">
                <a:solidFill>
                  <a:prstClr val="black"/>
                </a:solidFill>
                <a:latin typeface="Times New Roman"/>
                <a:cs typeface="Times New Roman"/>
              </a:rPr>
              <a:t>Availability</a:t>
            </a:r>
            <a:r>
              <a:rPr lang="en-US" sz="2400" b="1" i="1" spc="-50" dirty="0">
                <a:solidFill>
                  <a:prstClr val="black"/>
                </a:solidFill>
                <a:latin typeface="Times New Roman"/>
                <a:cs typeface="Times New Roman"/>
              </a:rPr>
              <a:t> </a:t>
            </a:r>
            <a:r>
              <a:rPr lang="en-US" sz="2400" b="1" i="1" spc="-9" dirty="0">
                <a:solidFill>
                  <a:prstClr val="black"/>
                </a:solidFill>
                <a:latin typeface="Times New Roman"/>
                <a:cs typeface="Times New Roman"/>
              </a:rPr>
              <a:t>and</a:t>
            </a:r>
            <a:r>
              <a:rPr lang="en-US" sz="2400" b="1" i="1" spc="9" dirty="0">
                <a:solidFill>
                  <a:prstClr val="black"/>
                </a:solidFill>
                <a:latin typeface="Times New Roman"/>
                <a:cs typeface="Times New Roman"/>
              </a:rPr>
              <a:t> </a:t>
            </a:r>
            <a:r>
              <a:rPr lang="en-US" sz="2400" b="1" i="1" spc="-5" dirty="0">
                <a:solidFill>
                  <a:prstClr val="black"/>
                </a:solidFill>
                <a:latin typeface="Times New Roman"/>
                <a:cs typeface="Times New Roman"/>
              </a:rPr>
              <a:t>tolerance</a:t>
            </a:r>
            <a:r>
              <a:rPr lang="en-US" sz="2400" b="1" i="1" spc="-9" dirty="0">
                <a:solidFill>
                  <a:prstClr val="black"/>
                </a:solidFill>
                <a:latin typeface="Times New Roman"/>
                <a:cs typeface="Times New Roman"/>
              </a:rPr>
              <a:t> </a:t>
            </a:r>
            <a:r>
              <a:rPr lang="en-US" sz="2400" b="1" i="1" dirty="0">
                <a:solidFill>
                  <a:prstClr val="black"/>
                </a:solidFill>
                <a:latin typeface="Times New Roman"/>
                <a:cs typeface="Times New Roman"/>
              </a:rPr>
              <a:t>to</a:t>
            </a:r>
            <a:r>
              <a:rPr lang="en-US" sz="2400" b="1" i="1" spc="-5" dirty="0">
                <a:solidFill>
                  <a:prstClr val="black"/>
                </a:solidFill>
                <a:latin typeface="Times New Roman"/>
                <a:cs typeface="Times New Roman"/>
              </a:rPr>
              <a:t> network</a:t>
            </a:r>
            <a:r>
              <a:rPr lang="en-US" sz="2400" b="1" i="1" spc="32" dirty="0">
                <a:solidFill>
                  <a:prstClr val="black"/>
                </a:solidFill>
                <a:latin typeface="Times New Roman"/>
                <a:cs typeface="Times New Roman"/>
              </a:rPr>
              <a:t> </a:t>
            </a:r>
            <a:r>
              <a:rPr lang="en-US" sz="2400" b="1" i="1" spc="-5" dirty="0">
                <a:solidFill>
                  <a:prstClr val="black"/>
                </a:solidFill>
                <a:latin typeface="Times New Roman"/>
                <a:cs typeface="Times New Roman"/>
              </a:rPr>
              <a:t>Partitions)</a:t>
            </a:r>
            <a:r>
              <a:rPr lang="en-US" sz="2400" b="1" i="1" spc="-23" dirty="0">
                <a:solidFill>
                  <a:prstClr val="black"/>
                </a:solidFill>
                <a:latin typeface="Times New Roman"/>
                <a:cs typeface="Times New Roman"/>
              </a:rPr>
              <a:t> </a:t>
            </a:r>
            <a:r>
              <a:rPr lang="en-US" sz="2400" b="1" i="1" spc="-5" dirty="0">
                <a:solidFill>
                  <a:prstClr val="black"/>
                </a:solidFill>
                <a:latin typeface="Times New Roman"/>
                <a:cs typeface="Times New Roman"/>
              </a:rPr>
              <a:t>only</a:t>
            </a:r>
            <a:r>
              <a:rPr lang="en-US" sz="2400" b="1" i="1" spc="18" dirty="0">
                <a:solidFill>
                  <a:prstClr val="black"/>
                </a:solidFill>
                <a:latin typeface="Times New Roman"/>
                <a:cs typeface="Times New Roman"/>
              </a:rPr>
              <a:t> </a:t>
            </a:r>
            <a:r>
              <a:rPr lang="en-US" sz="2400" b="1" i="1" spc="-5" dirty="0">
                <a:solidFill>
                  <a:prstClr val="black"/>
                </a:solidFill>
                <a:latin typeface="Times New Roman"/>
                <a:cs typeface="Times New Roman"/>
              </a:rPr>
              <a:t>two</a:t>
            </a:r>
            <a:r>
              <a:rPr lang="en-US" sz="2400" b="1" i="1" spc="9" dirty="0">
                <a:solidFill>
                  <a:prstClr val="black"/>
                </a:solidFill>
                <a:latin typeface="Times New Roman"/>
                <a:cs typeface="Times New Roman"/>
              </a:rPr>
              <a:t> </a:t>
            </a:r>
            <a:r>
              <a:rPr lang="en-US" sz="2400" b="1" i="1" spc="-5" dirty="0">
                <a:solidFill>
                  <a:prstClr val="black"/>
                </a:solidFill>
                <a:latin typeface="Times New Roman"/>
                <a:cs typeface="Times New Roman"/>
              </a:rPr>
              <a:t>can </a:t>
            </a:r>
            <a:r>
              <a:rPr lang="en-US" sz="2400" b="1" i="1" spc="-585" dirty="0">
                <a:solidFill>
                  <a:prstClr val="black"/>
                </a:solidFill>
                <a:latin typeface="Times New Roman"/>
                <a:cs typeface="Times New Roman"/>
              </a:rPr>
              <a:t> </a:t>
            </a:r>
            <a:r>
              <a:rPr lang="en-US" sz="2400" b="1" i="1" spc="-5" dirty="0">
                <a:solidFill>
                  <a:prstClr val="black"/>
                </a:solidFill>
                <a:latin typeface="Times New Roman"/>
                <a:cs typeface="Times New Roman"/>
              </a:rPr>
              <a:t>be</a:t>
            </a:r>
            <a:r>
              <a:rPr lang="en-US" sz="2400" b="1" i="1" spc="5" dirty="0">
                <a:solidFill>
                  <a:prstClr val="black"/>
                </a:solidFill>
                <a:latin typeface="Times New Roman"/>
                <a:cs typeface="Times New Roman"/>
              </a:rPr>
              <a:t> </a:t>
            </a:r>
            <a:r>
              <a:rPr lang="en-US" sz="2400" b="1" i="1" spc="-5" dirty="0">
                <a:solidFill>
                  <a:prstClr val="black"/>
                </a:solidFill>
                <a:latin typeface="Times New Roman"/>
                <a:cs typeface="Times New Roman"/>
              </a:rPr>
              <a:t>achieved</a:t>
            </a:r>
            <a:r>
              <a:rPr lang="en-US" sz="2400" b="1" i="1" spc="-14" dirty="0">
                <a:solidFill>
                  <a:prstClr val="black"/>
                </a:solidFill>
                <a:latin typeface="Times New Roman"/>
                <a:cs typeface="Times New Roman"/>
              </a:rPr>
              <a:t> </a:t>
            </a:r>
            <a:r>
              <a:rPr lang="en-US" sz="2400" b="1" i="1" spc="-5" dirty="0">
                <a:solidFill>
                  <a:prstClr val="black"/>
                </a:solidFill>
                <a:latin typeface="Times New Roman"/>
                <a:cs typeface="Times New Roman"/>
              </a:rPr>
              <a:t>at </a:t>
            </a:r>
            <a:r>
              <a:rPr lang="en-US" sz="2400" b="1" i="1" spc="-9" dirty="0">
                <a:solidFill>
                  <a:prstClr val="black"/>
                </a:solidFill>
                <a:latin typeface="Times New Roman"/>
                <a:cs typeface="Times New Roman"/>
              </a:rPr>
              <a:t>any</a:t>
            </a:r>
            <a:r>
              <a:rPr lang="en-US" sz="2400" b="1" i="1" spc="9" dirty="0">
                <a:solidFill>
                  <a:prstClr val="black"/>
                </a:solidFill>
                <a:latin typeface="Times New Roman"/>
                <a:cs typeface="Times New Roman"/>
              </a:rPr>
              <a:t> </a:t>
            </a:r>
            <a:r>
              <a:rPr lang="en-US" sz="2400" b="1" i="1" spc="-5" dirty="0">
                <a:solidFill>
                  <a:prstClr val="black"/>
                </a:solidFill>
                <a:latin typeface="Times New Roman"/>
                <a:cs typeface="Times New Roman"/>
              </a:rPr>
              <a:t>given</a:t>
            </a:r>
            <a:r>
              <a:rPr lang="en-US" sz="2400" b="1" i="1" spc="5" dirty="0">
                <a:solidFill>
                  <a:prstClr val="black"/>
                </a:solidFill>
                <a:latin typeface="Times New Roman"/>
                <a:cs typeface="Times New Roman"/>
              </a:rPr>
              <a:t> </a:t>
            </a:r>
            <a:r>
              <a:rPr lang="en-US" sz="2400" b="1" i="1" dirty="0">
                <a:solidFill>
                  <a:prstClr val="black"/>
                </a:solidFill>
                <a:latin typeface="Times New Roman"/>
                <a:cs typeface="Times New Roman"/>
              </a:rPr>
              <a:t>moment</a:t>
            </a:r>
            <a:r>
              <a:rPr lang="en-US" sz="2400" b="1" i="1" spc="-73" dirty="0">
                <a:solidFill>
                  <a:prstClr val="black"/>
                </a:solidFill>
                <a:latin typeface="Times New Roman"/>
                <a:cs typeface="Times New Roman"/>
              </a:rPr>
              <a:t> </a:t>
            </a:r>
            <a:r>
              <a:rPr lang="en-US" sz="2400" b="1" i="1" dirty="0">
                <a:solidFill>
                  <a:prstClr val="black"/>
                </a:solidFill>
                <a:latin typeface="Times New Roman"/>
                <a:cs typeface="Times New Roman"/>
              </a:rPr>
              <a:t>in </a:t>
            </a:r>
            <a:r>
              <a:rPr lang="en-US" sz="2400" b="1" i="1" spc="5" dirty="0">
                <a:solidFill>
                  <a:prstClr val="black"/>
                </a:solidFill>
                <a:latin typeface="Times New Roman"/>
                <a:cs typeface="Times New Roman"/>
              </a:rPr>
              <a:t>time.”</a:t>
            </a:r>
            <a:endParaRPr lang="en-US" sz="2400" dirty="0">
              <a:solidFill>
                <a:prstClr val="black"/>
              </a:solidFill>
              <a:latin typeface="Times New Roman"/>
              <a:cs typeface="Times New Roman"/>
            </a:endParaRPr>
          </a:p>
          <a:p>
            <a:pPr marL="342900" indent="-342900" algn="just">
              <a:buFont typeface="+mj-lt"/>
              <a:buAutoNum type="arabicPeriod"/>
            </a:pP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2856000" y="4869000"/>
            <a:ext cx="8640000" cy="646331"/>
          </a:xfrm>
          <a:prstGeom prst="rect">
            <a:avLst/>
          </a:prstGeom>
        </p:spPr>
        <p:txBody>
          <a:bodyPr wrap="square">
            <a:spAutoFit/>
          </a:bodyPr>
          <a:lstStyle/>
          <a:p>
            <a:pPr marL="354128" indent="-343188" defTabSz="829178">
              <a:spcBef>
                <a:spcPts val="95"/>
              </a:spcBef>
              <a:buFont typeface="Arial MT"/>
              <a:buChar char="•"/>
              <a:tabLst>
                <a:tab pos="354128" algn="l"/>
                <a:tab pos="354704" algn="l"/>
              </a:tabLst>
            </a:pPr>
            <a:r>
              <a:rPr lang="en-US" dirty="0">
                <a:solidFill>
                  <a:srgbClr val="7F0000"/>
                </a:solidFill>
                <a:latin typeface="Times New Roman"/>
                <a:cs typeface="Times New Roman"/>
              </a:rPr>
              <a:t>2000:</a:t>
            </a:r>
            <a:r>
              <a:rPr lang="en-US" spc="-9" dirty="0">
                <a:solidFill>
                  <a:srgbClr val="7F0000"/>
                </a:solidFill>
                <a:latin typeface="Times New Roman"/>
                <a:cs typeface="Times New Roman"/>
              </a:rPr>
              <a:t> </a:t>
            </a:r>
            <a:r>
              <a:rPr lang="en-US" dirty="0">
                <a:solidFill>
                  <a:srgbClr val="7F0000"/>
                </a:solidFill>
                <a:latin typeface="Times New Roman"/>
                <a:cs typeface="Times New Roman"/>
              </a:rPr>
              <a:t>Eric</a:t>
            </a:r>
            <a:r>
              <a:rPr lang="en-US" spc="-18" dirty="0">
                <a:solidFill>
                  <a:srgbClr val="7F0000"/>
                </a:solidFill>
                <a:latin typeface="Times New Roman"/>
                <a:cs typeface="Times New Roman"/>
              </a:rPr>
              <a:t> </a:t>
            </a:r>
            <a:r>
              <a:rPr lang="en-US" spc="-14" dirty="0">
                <a:solidFill>
                  <a:srgbClr val="7F0000"/>
                </a:solidFill>
                <a:latin typeface="Times New Roman"/>
                <a:cs typeface="Times New Roman"/>
              </a:rPr>
              <a:t>Brewer,</a:t>
            </a:r>
            <a:r>
              <a:rPr lang="en-US" spc="9" dirty="0">
                <a:solidFill>
                  <a:srgbClr val="7F0000"/>
                </a:solidFill>
                <a:latin typeface="Times New Roman"/>
                <a:cs typeface="Times New Roman"/>
              </a:rPr>
              <a:t> </a:t>
            </a:r>
            <a:r>
              <a:rPr lang="en-US" spc="-5" dirty="0">
                <a:solidFill>
                  <a:srgbClr val="7F0000"/>
                </a:solidFill>
                <a:latin typeface="Times New Roman"/>
                <a:cs typeface="Times New Roman"/>
              </a:rPr>
              <a:t>PODC</a:t>
            </a:r>
            <a:r>
              <a:rPr lang="en-US" spc="41" dirty="0">
                <a:solidFill>
                  <a:srgbClr val="7F0000"/>
                </a:solidFill>
                <a:latin typeface="Times New Roman"/>
                <a:cs typeface="Times New Roman"/>
              </a:rPr>
              <a:t> </a:t>
            </a:r>
            <a:r>
              <a:rPr lang="en-US" dirty="0">
                <a:solidFill>
                  <a:srgbClr val="7F0000"/>
                </a:solidFill>
                <a:latin typeface="Times New Roman"/>
                <a:cs typeface="Times New Roman"/>
              </a:rPr>
              <a:t>conference</a:t>
            </a:r>
            <a:r>
              <a:rPr lang="en-US" spc="-36" dirty="0">
                <a:solidFill>
                  <a:srgbClr val="7F0000"/>
                </a:solidFill>
                <a:latin typeface="Times New Roman"/>
                <a:cs typeface="Times New Roman"/>
              </a:rPr>
              <a:t> </a:t>
            </a:r>
            <a:r>
              <a:rPr lang="en-US" spc="-5" dirty="0">
                <a:solidFill>
                  <a:srgbClr val="7F0000"/>
                </a:solidFill>
                <a:latin typeface="Times New Roman"/>
                <a:cs typeface="Times New Roman"/>
              </a:rPr>
              <a:t>keynote</a:t>
            </a:r>
            <a:endParaRPr lang="en-US" dirty="0">
              <a:solidFill>
                <a:prstClr val="black"/>
              </a:solidFill>
              <a:latin typeface="Times New Roman"/>
              <a:cs typeface="Times New Roman"/>
            </a:endParaRPr>
          </a:p>
          <a:p>
            <a:pPr marL="354128" indent="-343188" defTabSz="829178">
              <a:buFont typeface="Arial MT"/>
              <a:buChar char="•"/>
              <a:tabLst>
                <a:tab pos="354128" algn="l"/>
                <a:tab pos="354704" algn="l"/>
              </a:tabLst>
            </a:pPr>
            <a:r>
              <a:rPr lang="en-US" dirty="0">
                <a:solidFill>
                  <a:srgbClr val="7F0000"/>
                </a:solidFill>
                <a:latin typeface="Times New Roman"/>
                <a:cs typeface="Times New Roman"/>
              </a:rPr>
              <a:t>2002:</a:t>
            </a:r>
            <a:r>
              <a:rPr lang="en-US" spc="-9" dirty="0">
                <a:solidFill>
                  <a:srgbClr val="7F0000"/>
                </a:solidFill>
                <a:latin typeface="Times New Roman"/>
                <a:cs typeface="Times New Roman"/>
              </a:rPr>
              <a:t> </a:t>
            </a:r>
            <a:r>
              <a:rPr lang="en-US" dirty="0">
                <a:solidFill>
                  <a:srgbClr val="7F0000"/>
                </a:solidFill>
                <a:latin typeface="Times New Roman"/>
                <a:cs typeface="Times New Roman"/>
              </a:rPr>
              <a:t>Seth</a:t>
            </a:r>
            <a:r>
              <a:rPr lang="en-US" spc="-18" dirty="0">
                <a:solidFill>
                  <a:srgbClr val="7F0000"/>
                </a:solidFill>
                <a:latin typeface="Times New Roman"/>
                <a:cs typeface="Times New Roman"/>
              </a:rPr>
              <a:t> </a:t>
            </a:r>
            <a:r>
              <a:rPr lang="en-US" dirty="0">
                <a:solidFill>
                  <a:srgbClr val="7F0000"/>
                </a:solidFill>
                <a:latin typeface="Times New Roman"/>
                <a:cs typeface="Times New Roman"/>
              </a:rPr>
              <a:t>Gilbert</a:t>
            </a:r>
            <a:r>
              <a:rPr lang="en-US" spc="-32" dirty="0">
                <a:solidFill>
                  <a:srgbClr val="7F0000"/>
                </a:solidFill>
                <a:latin typeface="Times New Roman"/>
                <a:cs typeface="Times New Roman"/>
              </a:rPr>
              <a:t> </a:t>
            </a:r>
            <a:r>
              <a:rPr lang="en-US" dirty="0">
                <a:solidFill>
                  <a:srgbClr val="7F0000"/>
                </a:solidFill>
                <a:latin typeface="Times New Roman"/>
                <a:cs typeface="Times New Roman"/>
              </a:rPr>
              <a:t>and</a:t>
            </a:r>
            <a:r>
              <a:rPr lang="en-US" spc="5" dirty="0">
                <a:solidFill>
                  <a:srgbClr val="7F0000"/>
                </a:solidFill>
                <a:latin typeface="Times New Roman"/>
                <a:cs typeface="Times New Roman"/>
              </a:rPr>
              <a:t> </a:t>
            </a:r>
            <a:r>
              <a:rPr lang="en-US" dirty="0">
                <a:solidFill>
                  <a:srgbClr val="7F0000"/>
                </a:solidFill>
                <a:latin typeface="Times New Roman"/>
                <a:cs typeface="Times New Roman"/>
              </a:rPr>
              <a:t>Nancy</a:t>
            </a:r>
            <a:r>
              <a:rPr lang="en-US" spc="5" dirty="0">
                <a:solidFill>
                  <a:srgbClr val="7F0000"/>
                </a:solidFill>
                <a:latin typeface="Times New Roman"/>
                <a:cs typeface="Times New Roman"/>
              </a:rPr>
              <a:t> </a:t>
            </a:r>
            <a:r>
              <a:rPr lang="en-US" spc="-23" dirty="0">
                <a:solidFill>
                  <a:srgbClr val="7F0000"/>
                </a:solidFill>
                <a:latin typeface="Times New Roman"/>
                <a:cs typeface="Times New Roman"/>
              </a:rPr>
              <a:t>Lynch,</a:t>
            </a:r>
            <a:r>
              <a:rPr lang="en-US" spc="-82" dirty="0">
                <a:solidFill>
                  <a:srgbClr val="7F0000"/>
                </a:solidFill>
                <a:latin typeface="Times New Roman"/>
                <a:cs typeface="Times New Roman"/>
              </a:rPr>
              <a:t> </a:t>
            </a:r>
            <a:r>
              <a:rPr lang="en-US" spc="-5" dirty="0">
                <a:solidFill>
                  <a:srgbClr val="7F0000"/>
                </a:solidFill>
                <a:latin typeface="Times New Roman"/>
                <a:cs typeface="Times New Roman"/>
              </a:rPr>
              <a:t>ACM</a:t>
            </a:r>
            <a:r>
              <a:rPr lang="en-US" spc="32" dirty="0">
                <a:solidFill>
                  <a:srgbClr val="7F0000"/>
                </a:solidFill>
                <a:latin typeface="Times New Roman"/>
                <a:cs typeface="Times New Roman"/>
              </a:rPr>
              <a:t> </a:t>
            </a:r>
            <a:r>
              <a:rPr lang="en-US" spc="-9" dirty="0">
                <a:solidFill>
                  <a:srgbClr val="7F0000"/>
                </a:solidFill>
                <a:latin typeface="Times New Roman"/>
                <a:cs typeface="Times New Roman"/>
              </a:rPr>
              <a:t>SIGACT</a:t>
            </a:r>
            <a:r>
              <a:rPr lang="en-US" spc="41" dirty="0">
                <a:solidFill>
                  <a:srgbClr val="7F0000"/>
                </a:solidFill>
                <a:latin typeface="Times New Roman"/>
                <a:cs typeface="Times New Roman"/>
              </a:rPr>
              <a:t> </a:t>
            </a:r>
            <a:r>
              <a:rPr lang="en-US" spc="-5" dirty="0">
                <a:solidFill>
                  <a:srgbClr val="7F0000"/>
                </a:solidFill>
                <a:latin typeface="Times New Roman"/>
                <a:cs typeface="Times New Roman"/>
              </a:rPr>
              <a:t>News</a:t>
            </a:r>
            <a:r>
              <a:rPr lang="en-US" spc="9" dirty="0">
                <a:solidFill>
                  <a:srgbClr val="7F0000"/>
                </a:solidFill>
                <a:latin typeface="Times New Roman"/>
                <a:cs typeface="Times New Roman"/>
              </a:rPr>
              <a:t> </a:t>
            </a:r>
            <a:r>
              <a:rPr lang="en-US" dirty="0">
                <a:solidFill>
                  <a:srgbClr val="7F0000"/>
                </a:solidFill>
                <a:latin typeface="Times New Roman"/>
                <a:cs typeface="Times New Roman"/>
              </a:rPr>
              <a:t>33(2)</a:t>
            </a:r>
            <a:endParaRPr lang="en-US" dirty="0">
              <a:solidFill>
                <a:prstClr val="black"/>
              </a:solidFill>
              <a:latin typeface="Times New Roman"/>
              <a:cs typeface="Times New Roman"/>
            </a:endParaRPr>
          </a:p>
        </p:txBody>
      </p:sp>
    </p:spTree>
    <p:extLst>
      <p:ext uri="{BB962C8B-B14F-4D97-AF65-F5344CB8AC3E}">
        <p14:creationId xmlns:p14="http://schemas.microsoft.com/office/powerpoint/2010/main" val="7411864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1" y="189000"/>
            <a:ext cx="8898655"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Consistency				</a:t>
            </a:r>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Availability</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pic>
        <p:nvPicPr>
          <p:cNvPr id="1026"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463" y="946006"/>
            <a:ext cx="45815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1826" y="941705"/>
            <a:ext cx="4336961" cy="2790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72000" y="4606822"/>
            <a:ext cx="4320000" cy="584775"/>
          </a:xfrm>
          <a:prstGeom prst="rect">
            <a:avLst/>
          </a:prstGeom>
          <a:noFill/>
        </p:spPr>
        <p:txBody>
          <a:bodyPr wrap="square" rtlCol="0">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Partition Tolerance</a:t>
            </a:r>
          </a:p>
        </p:txBody>
      </p:sp>
      <p:pic>
        <p:nvPicPr>
          <p:cNvPr id="1030" name="Picture 6" descr="Light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88" y="3917196"/>
            <a:ext cx="4901231" cy="275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160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584549" y="189000"/>
            <a:ext cx="8911451" cy="1015663"/>
          </a:xfrm>
          <a:prstGeom prst="rect">
            <a:avLst/>
          </a:prstGeom>
        </p:spPr>
        <p:txBody>
          <a:bodyPr wrap="square">
            <a:spAutoFit/>
          </a:bodyPr>
          <a:lstStyle/>
          <a:p>
            <a:pPr algn="just"/>
            <a:r>
              <a:rPr lang="en-US" sz="2000" b="1" dirty="0"/>
              <a:t>The CAP theorem states that distributed databases can have at most two of the three properties: consistency, availability, and partition tolerance. As a result, database systems prioritize only two properties at a time.</a:t>
            </a:r>
            <a:endParaRPr lang="en-IN" sz="2000" dirty="0">
              <a:latin typeface="Times New Roman" panose="02020603050405020304" pitchFamily="18" charset="0"/>
              <a:cs typeface="Times New Roman" panose="02020603050405020304" pitchFamily="18" charset="0"/>
            </a:endParaRPr>
          </a:p>
        </p:txBody>
      </p:sp>
      <p:pic>
        <p:nvPicPr>
          <p:cNvPr id="2050"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850" y="1393662"/>
            <a:ext cx="4320001" cy="46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ght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270" y="1791804"/>
            <a:ext cx="4893032" cy="420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246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US"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Trade-Offs in the CAP Theorem</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510132" y="999124"/>
            <a:ext cx="8911451" cy="5632311"/>
          </a:xfrm>
          <a:prstGeom prst="rect">
            <a:avLst/>
          </a:prstGeom>
        </p:spPr>
        <p:txBody>
          <a:bodyPr wrap="square">
            <a:spAutoFit/>
          </a:bodyPr>
          <a:lstStyle/>
          <a:p>
            <a:pPr marL="342900" indent="-342900" algn="just">
              <a:buFont typeface="+mj-lt"/>
              <a:buAutoNum type="arabicPeriod"/>
            </a:pPr>
            <a:r>
              <a:rPr lang="en-IN" sz="2400" b="1" dirty="0" smtClean="0">
                <a:solidFill>
                  <a:srgbClr val="C00000"/>
                </a:solidFill>
                <a:latin typeface="Times New Roman" panose="02020603050405020304" pitchFamily="18" charset="0"/>
                <a:cs typeface="Times New Roman" panose="02020603050405020304" pitchFamily="18" charset="0"/>
              </a:rPr>
              <a:t>CA</a:t>
            </a:r>
            <a:r>
              <a:rPr lang="en-IN" sz="2000" b="1" dirty="0" smtClean="0">
                <a:solidFill>
                  <a:srgbClr val="C00000"/>
                </a:solidFill>
                <a:latin typeface="Times New Roman" panose="02020603050405020304" pitchFamily="18" charset="0"/>
                <a:cs typeface="Times New Roman" panose="02020603050405020304" pitchFamily="18" charset="0"/>
              </a:rPr>
              <a:t> - </a:t>
            </a:r>
            <a:r>
              <a:rPr lang="en-US" sz="2400" i="1" dirty="0">
                <a:solidFill>
                  <a:schemeClr val="accent6">
                    <a:lumMod val="50000"/>
                  </a:schemeClr>
                </a:solidFill>
              </a:rPr>
              <a:t>These types of system always accept the request to view or modify the data sent by the user and they are always responded with data which is consistent among all the database nodes of a big, distributed network. </a:t>
            </a:r>
            <a:endParaRPr lang="en-US" sz="2400" i="1" dirty="0" smtClean="0">
              <a:solidFill>
                <a:schemeClr val="accent6">
                  <a:lumMod val="50000"/>
                </a:schemeClr>
              </a:solidFill>
            </a:endParaRPr>
          </a:p>
          <a:p>
            <a:pPr marL="342900" indent="-342900" algn="just">
              <a:buFont typeface="+mj-lt"/>
              <a:buAutoNum type="arabicPeriod"/>
            </a:pPr>
            <a:endParaRPr lang="en-US" sz="2400" i="1" dirty="0" smtClean="0">
              <a:solidFill>
                <a:schemeClr val="accent6">
                  <a:lumMod val="50000"/>
                </a:schemeClr>
              </a:solidFill>
            </a:endParaRPr>
          </a:p>
          <a:p>
            <a:pPr marL="342900" indent="-342900" algn="just">
              <a:buFont typeface="+mj-lt"/>
              <a:buAutoNum type="arabicPeriod"/>
            </a:pPr>
            <a:r>
              <a:rPr lang="en-IN" sz="2400" b="1" dirty="0" smtClean="0">
                <a:solidFill>
                  <a:srgbClr val="FF0000"/>
                </a:solidFill>
                <a:latin typeface="Times New Roman" panose="02020603050405020304" pitchFamily="18" charset="0"/>
                <a:cs typeface="Times New Roman" panose="02020603050405020304" pitchFamily="18" charset="0"/>
              </a:rPr>
              <a:t>AP</a:t>
            </a:r>
            <a:r>
              <a:rPr lang="en-IN" sz="2400" dirty="0" smtClean="0">
                <a:solidFill>
                  <a:srgbClr val="FF0000"/>
                </a:solidFill>
                <a:latin typeface="Times New Roman" panose="02020603050405020304" pitchFamily="18" charset="0"/>
                <a:cs typeface="Times New Roman" panose="02020603050405020304" pitchFamily="18" charset="0"/>
              </a:rPr>
              <a:t> </a:t>
            </a:r>
            <a:r>
              <a:rPr lang="en-IN" sz="2400" dirty="0" smtClean="0">
                <a:solidFill>
                  <a:schemeClr val="accent6">
                    <a:lumMod val="50000"/>
                  </a:schemeClr>
                </a:solidFill>
                <a:latin typeface="Times New Roman" panose="02020603050405020304" pitchFamily="18" charset="0"/>
                <a:cs typeface="Times New Roman" panose="02020603050405020304" pitchFamily="18" charset="0"/>
              </a:rPr>
              <a:t>-  </a:t>
            </a:r>
            <a:r>
              <a:rPr lang="en-US" sz="2400" b="1" i="1" dirty="0">
                <a:solidFill>
                  <a:schemeClr val="accent1">
                    <a:lumMod val="50000"/>
                  </a:schemeClr>
                </a:solidFill>
              </a:rPr>
              <a:t>These types of system are distributed in nature, ensuring that the request sent by the user to view or modify the data present in the database nodes are not dropped and are processed in presence of a network partition</a:t>
            </a:r>
            <a:r>
              <a:rPr lang="en-US" sz="2400" b="1" i="1" dirty="0" smtClean="0">
                <a:solidFill>
                  <a:schemeClr val="accent1">
                    <a:lumMod val="50000"/>
                  </a:schemeClr>
                </a:solidFill>
              </a:rPr>
              <a:t>.</a:t>
            </a:r>
          </a:p>
          <a:p>
            <a:pPr marL="342900" indent="-342900" algn="just">
              <a:buFont typeface="+mj-lt"/>
              <a:buAutoNum type="arabicPeriod"/>
            </a:pPr>
            <a:endParaRPr lang="en-US" sz="2400" b="1" i="1" dirty="0" smtClean="0">
              <a:solidFill>
                <a:schemeClr val="accent1">
                  <a:lumMod val="50000"/>
                </a:schemeClr>
              </a:solidFill>
            </a:endParaRPr>
          </a:p>
          <a:p>
            <a:pPr marL="342900" indent="-342900" algn="just">
              <a:buFont typeface="+mj-lt"/>
              <a:buAutoNum type="arabicPeriod"/>
            </a:pPr>
            <a:r>
              <a:rPr lang="en-IN" sz="2400" b="1" dirty="0" smtClean="0">
                <a:solidFill>
                  <a:srgbClr val="FF0000"/>
                </a:solidFill>
              </a:rPr>
              <a:t>CP</a:t>
            </a:r>
            <a:r>
              <a:rPr lang="en-IN" sz="2400" b="1" dirty="0" smtClean="0"/>
              <a:t> - </a:t>
            </a:r>
            <a:r>
              <a:rPr lang="en-US" sz="2400" b="1" i="1" dirty="0">
                <a:solidFill>
                  <a:srgbClr val="0070C0"/>
                </a:solidFill>
              </a:rPr>
              <a:t>These types of system are distributed in nature, ensuring that the request sent by the user to view or modify the data present in the </a:t>
            </a:r>
            <a:r>
              <a:rPr lang="en-US" sz="2400" b="1" i="1" u="sng" dirty="0">
                <a:solidFill>
                  <a:srgbClr val="0070C0"/>
                </a:solidFill>
                <a:hlinkClick r:id="rId3"/>
              </a:rPr>
              <a:t>database</a:t>
            </a:r>
            <a:r>
              <a:rPr lang="en-US" sz="2400" b="1" i="1" dirty="0">
                <a:solidFill>
                  <a:srgbClr val="0070C0"/>
                </a:solidFill>
              </a:rPr>
              <a:t> nodes are dropped instead of responding with inconsistent data in presence of a network partition.</a:t>
            </a:r>
            <a:endParaRPr lang="en-IN" sz="2400" b="1" dirty="0">
              <a:solidFill>
                <a:srgbClr val="0070C0"/>
              </a:solidFill>
            </a:endParaRPr>
          </a:p>
          <a:p>
            <a:pPr marL="342900" indent="-342900" algn="just">
              <a:buFont typeface="+mj-lt"/>
              <a:buAutoNum type="arabicPeriod"/>
            </a:pPr>
            <a:endParaRPr lang="en-IN"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21037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CAP </a:t>
            </a:r>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Theorem </a:t>
            </a:r>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Conclusion </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9" name="Rectangle 8"/>
          <p:cNvSpPr/>
          <p:nvPr/>
        </p:nvSpPr>
        <p:spPr>
          <a:xfrm>
            <a:off x="2591513" y="2136339"/>
            <a:ext cx="8607993" cy="3046988"/>
          </a:xfrm>
          <a:prstGeom prst="rect">
            <a:avLst/>
          </a:prstGeom>
        </p:spPr>
        <p:txBody>
          <a:bodyPr wrap="square">
            <a:spAutoFit/>
          </a:bodyPr>
          <a:lstStyle/>
          <a:p>
            <a:pPr algn="just"/>
            <a:r>
              <a:rPr lang="en-US" sz="2400" i="1" dirty="0">
                <a:latin typeface="Times New Roman" panose="02020603050405020304" pitchFamily="18" charset="0"/>
                <a:cs typeface="Times New Roman" panose="02020603050405020304" pitchFamily="18" charset="0"/>
              </a:rPr>
              <a:t>The CAP theorem provides a framework for understanding the trade-offs in designing distributed systems</a:t>
            </a:r>
            <a:r>
              <a:rPr lang="en-US" sz="2400" i="1" dirty="0">
                <a:solidFill>
                  <a:srgbClr val="FF0000"/>
                </a:solidFill>
                <a:latin typeface="Times New Roman" panose="02020603050405020304" pitchFamily="18" charset="0"/>
                <a:cs typeface="Times New Roman" panose="02020603050405020304" pitchFamily="18" charset="0"/>
              </a:rPr>
              <a:t>. It highlights that only two out of three properties</a:t>
            </a:r>
            <a:r>
              <a:rPr lang="en-US" sz="2400" i="1" dirty="0">
                <a:latin typeface="Times New Roman" panose="02020603050405020304" pitchFamily="18" charset="0"/>
                <a:cs typeface="Times New Roman" panose="02020603050405020304" pitchFamily="18" charset="0"/>
              </a:rPr>
              <a:t>—Consistency, Availability, and Partition Tolerance—can be achieved simultaneously. Depending on the application requirements, developers must prioritize the properties that best meet their needs. It’s also important to note that many modern databases offer configurations to balance these properties dynamically based on specific use cases.</a:t>
            </a:r>
            <a:endParaRPr lang="en-IN"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593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8689374" cy="6186309"/>
          </a:xfrm>
          <a:prstGeom prst="rect">
            <a:avLst/>
          </a:prstGeom>
        </p:spPr>
        <p:txBody>
          <a:bodyPr wrap="square">
            <a:spAutoFit/>
          </a:bodyPr>
          <a:lstStyle/>
          <a:p>
            <a:pPr algn="just"/>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Relaxing Durability - </a:t>
            </a:r>
            <a:r>
              <a:rPr lang="en-US" sz="2400" i="1" dirty="0">
                <a:latin typeface="Times New Roman" panose="02020603050405020304" pitchFamily="18" charset="0"/>
                <a:cs typeface="Times New Roman" panose="02020603050405020304" pitchFamily="18" charset="0"/>
              </a:rPr>
              <a:t>A failure of replication durability occurs when a node processes an update but fails before that update is replicated to the other nodes</a:t>
            </a:r>
            <a:r>
              <a:rPr lang="en-US" sz="2400" i="1" dirty="0" smtClean="0">
                <a:latin typeface="Times New Roman" panose="02020603050405020304" pitchFamily="18" charset="0"/>
                <a:cs typeface="Times New Roman" panose="02020603050405020304" pitchFamily="18" charset="0"/>
              </a:rPr>
              <a:t>.</a:t>
            </a:r>
          </a:p>
          <a:p>
            <a:pPr algn="just"/>
            <a:endParaRPr lang="en-US" sz="2400" i="1"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A simple case of this may happen if you have a master-slave distribution </a:t>
            </a:r>
            <a:r>
              <a:rPr lang="en-US" sz="2000" dirty="0" smtClean="0">
                <a:latin typeface="Times New Roman" panose="02020603050405020304" pitchFamily="18" charset="0"/>
                <a:cs typeface="Times New Roman" panose="02020603050405020304" pitchFamily="18" charset="0"/>
              </a:rPr>
              <a:t>model where the </a:t>
            </a:r>
            <a:r>
              <a:rPr lang="en-US" sz="2000" dirty="0">
                <a:latin typeface="Times New Roman" panose="02020603050405020304" pitchFamily="18" charset="0"/>
                <a:cs typeface="Times New Roman" panose="02020603050405020304" pitchFamily="18" charset="0"/>
              </a:rPr>
              <a:t>slaves appoint a new master automatically should the existing master fail</a:t>
            </a:r>
            <a:r>
              <a:rPr lang="en-US"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If a </a:t>
            </a:r>
            <a:r>
              <a:rPr lang="en-US" sz="2000" dirty="0" smtClean="0">
                <a:latin typeface="Times New Roman" panose="02020603050405020304" pitchFamily="18" charset="0"/>
                <a:cs typeface="Times New Roman" panose="02020603050405020304" pitchFamily="18" charset="0"/>
              </a:rPr>
              <a:t>master does </a:t>
            </a:r>
            <a:r>
              <a:rPr lang="en-US" sz="2000" dirty="0">
                <a:latin typeface="Times New Roman" panose="02020603050405020304" pitchFamily="18" charset="0"/>
                <a:cs typeface="Times New Roman" panose="02020603050405020304" pitchFamily="18" charset="0"/>
              </a:rPr>
              <a:t>fail, any writes not passed onto the replicas will effectively become lost</a:t>
            </a:r>
            <a:r>
              <a:rPr lang="en-US"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Should the </a:t>
            </a:r>
            <a:r>
              <a:rPr lang="en-US" sz="2000" dirty="0" smtClean="0">
                <a:latin typeface="Times New Roman" panose="02020603050405020304" pitchFamily="18" charset="0"/>
                <a:cs typeface="Times New Roman" panose="02020603050405020304" pitchFamily="18" charset="0"/>
              </a:rPr>
              <a:t>master come </a:t>
            </a:r>
            <a:r>
              <a:rPr lang="en-US" sz="2000" dirty="0">
                <a:latin typeface="Times New Roman" panose="02020603050405020304" pitchFamily="18" charset="0"/>
                <a:cs typeface="Times New Roman" panose="02020603050405020304" pitchFamily="18" charset="0"/>
              </a:rPr>
              <a:t>back online, those updates will conflict with updates that have happened since</a:t>
            </a:r>
            <a:r>
              <a:rPr lang="en-US"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We think </a:t>
            </a:r>
            <a:r>
              <a:rPr lang="en-US" sz="2000" dirty="0" smtClean="0">
                <a:latin typeface="Times New Roman" panose="02020603050405020304" pitchFamily="18" charset="0"/>
                <a:cs typeface="Times New Roman" panose="02020603050405020304" pitchFamily="18" charset="0"/>
              </a:rPr>
              <a:t>of this </a:t>
            </a:r>
            <a:r>
              <a:rPr lang="en-US" sz="2000" dirty="0">
                <a:latin typeface="Times New Roman" panose="02020603050405020304" pitchFamily="18" charset="0"/>
                <a:cs typeface="Times New Roman" panose="02020603050405020304" pitchFamily="18" charset="0"/>
              </a:rPr>
              <a:t>as a durability problem because you think your update has succeeded since the </a:t>
            </a:r>
            <a:r>
              <a:rPr lang="en-US" sz="2000" dirty="0" smtClean="0">
                <a:latin typeface="Times New Roman" panose="02020603050405020304" pitchFamily="18" charset="0"/>
                <a:cs typeface="Times New Roman" panose="02020603050405020304" pitchFamily="18" charset="0"/>
              </a:rPr>
              <a:t>master acknowledged it, but </a:t>
            </a:r>
            <a:r>
              <a:rPr lang="en-US" sz="2000" dirty="0">
                <a:latin typeface="Times New Roman" panose="02020603050405020304" pitchFamily="18" charset="0"/>
                <a:cs typeface="Times New Roman" panose="02020603050405020304" pitchFamily="18" charset="0"/>
              </a:rPr>
              <a:t>a master node failure caused it to be lost.</a:t>
            </a:r>
            <a:endParaRPr lang="en-IN" sz="2000" dirty="0">
              <a:latin typeface="Times New Roman" panose="02020603050405020304" pitchFamily="18" charset="0"/>
              <a:cs typeface="Times New Roman" panose="02020603050405020304" pitchFamily="18" charset="0"/>
            </a:endParaRPr>
          </a:p>
          <a:p>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11989688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8985868" cy="954107"/>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Quorums - </a:t>
            </a:r>
            <a:r>
              <a:rPr lang="en-US" sz="2400" i="1" dirty="0">
                <a:latin typeface="Times New Roman" panose="02020603050405020304" pitchFamily="18" charset="0"/>
                <a:cs typeface="Times New Roman" panose="02020603050405020304" pitchFamily="18" charset="0"/>
              </a:rPr>
              <a:t>the minimum number of nodes that must respond to a read or write operation in order for it to be considered </a:t>
            </a:r>
            <a:r>
              <a:rPr lang="en-US" sz="2400" i="1" dirty="0" smtClean="0">
                <a:latin typeface="Times New Roman" panose="02020603050405020304" pitchFamily="18" charset="0"/>
                <a:cs typeface="Times New Roman" panose="02020603050405020304" pitchFamily="18" charset="0"/>
              </a:rPr>
              <a:t>complete.</a:t>
            </a:r>
            <a:endParaRPr lang="en-IN" sz="2400" i="1" dirty="0">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9" name="Rectangle 8"/>
          <p:cNvSpPr/>
          <p:nvPr/>
        </p:nvSpPr>
        <p:spPr>
          <a:xfrm>
            <a:off x="2510132" y="1198559"/>
            <a:ext cx="8607993" cy="5632311"/>
          </a:xfrm>
          <a:prstGeom prst="rect">
            <a:avLst/>
          </a:prstGeom>
        </p:spPr>
        <p:txBody>
          <a:bodyPr wrap="square">
            <a:spAutoFit/>
          </a:bodyPr>
          <a:lstStyle/>
          <a:p>
            <a:pPr algn="just"/>
            <a:r>
              <a:rPr lang="en-US" sz="2400" b="1" i="1" dirty="0">
                <a:latin typeface="Times New Roman" panose="02020603050405020304" pitchFamily="18" charset="0"/>
                <a:cs typeface="Times New Roman" panose="02020603050405020304" pitchFamily="18" charset="0"/>
              </a:rPr>
              <a:t>Write quorum</a:t>
            </a:r>
            <a:r>
              <a:rPr lang="en-US" sz="2400" i="1"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W &gt; N/2</a:t>
            </a:r>
            <a:r>
              <a:rPr lang="en-US" sz="2400" dirty="0">
                <a:latin typeface="Times New Roman" panose="02020603050405020304" pitchFamily="18" charset="0"/>
                <a:cs typeface="Times New Roman" panose="02020603050405020304" pitchFamily="18" charset="0"/>
              </a:rPr>
              <a:t>, meaning the number of nodes participating in the </a:t>
            </a:r>
            <a:r>
              <a:rPr lang="en-US" sz="2400" b="1" dirty="0">
                <a:latin typeface="Times New Roman" panose="02020603050405020304" pitchFamily="18" charset="0"/>
                <a:cs typeface="Times New Roman" panose="02020603050405020304" pitchFamily="18" charset="0"/>
              </a:rPr>
              <a:t>write</a:t>
            </a:r>
            <a:r>
              <a:rPr lang="en-US" sz="2400" dirty="0">
                <a:latin typeface="Times New Roman" panose="02020603050405020304" pitchFamily="18" charset="0"/>
                <a:cs typeface="Times New Roman" panose="02020603050405020304" pitchFamily="18" charset="0"/>
              </a:rPr>
              <a:t> (W) must be more than the half the number of nodes involved </a:t>
            </a:r>
            <a:r>
              <a:rPr lang="en-US" sz="2400" dirty="0" smtClean="0">
                <a:latin typeface="Times New Roman" panose="02020603050405020304" pitchFamily="18" charset="0"/>
                <a:cs typeface="Times New Roman" panose="02020603050405020304" pitchFamily="18" charset="0"/>
              </a:rPr>
              <a:t>in </a:t>
            </a:r>
            <a:r>
              <a:rPr lang="en-US" sz="2400" b="1" dirty="0" smtClean="0">
                <a:latin typeface="Times New Roman" panose="02020603050405020304" pitchFamily="18" charset="0"/>
                <a:cs typeface="Times New Roman" panose="02020603050405020304" pitchFamily="18" charset="0"/>
              </a:rPr>
              <a:t>replication</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(N).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b="1" i="1" dirty="0" smtClean="0">
                <a:latin typeface="Times New Roman" panose="02020603050405020304" pitchFamily="18" charset="0"/>
                <a:cs typeface="Times New Roman" panose="02020603050405020304" pitchFamily="18" charset="0"/>
              </a:rPr>
              <a:t>Replication factor (N)</a:t>
            </a:r>
            <a:r>
              <a:rPr lang="en-US" sz="2400" dirty="0" smtClean="0">
                <a:latin typeface="Times New Roman" panose="02020603050405020304" pitchFamily="18" charset="0"/>
                <a:cs typeface="Times New Roman" panose="02020603050405020304" pitchFamily="18" charset="0"/>
              </a:rPr>
              <a:t>:</a:t>
            </a:r>
            <a:r>
              <a:rPr lang="en-US" sz="2400" i="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number of </a:t>
            </a:r>
            <a:r>
              <a:rPr lang="en-US" sz="2400" dirty="0" smtClean="0">
                <a:latin typeface="Times New Roman" panose="02020603050405020304" pitchFamily="18" charset="0"/>
                <a:cs typeface="Times New Roman" panose="02020603050405020304" pitchFamily="18" charset="0"/>
              </a:rPr>
              <a:t>replicas.</a:t>
            </a:r>
          </a:p>
          <a:p>
            <a:pPr algn="just"/>
            <a:endParaRPr lang="en-US" sz="2400" i="1" dirty="0">
              <a:latin typeface="Times New Roman" panose="02020603050405020304" pitchFamily="18" charset="0"/>
              <a:cs typeface="Times New Roman" panose="02020603050405020304" pitchFamily="18" charset="0"/>
            </a:endParaRPr>
          </a:p>
          <a:p>
            <a:pPr algn="just"/>
            <a:r>
              <a:rPr lang="en-US" sz="2400" b="1" i="1" dirty="0">
                <a:latin typeface="Times New Roman" panose="02020603050405020304" pitchFamily="18" charset="0"/>
                <a:cs typeface="Times New Roman" panose="02020603050405020304" pitchFamily="18" charset="0"/>
              </a:rPr>
              <a:t>Read quorum </a:t>
            </a:r>
            <a:r>
              <a:rPr lang="en-US" sz="2400" dirty="0">
                <a:latin typeface="Times New Roman" panose="02020603050405020304" pitchFamily="18" charset="0"/>
                <a:cs typeface="Times New Roman" panose="02020603050405020304" pitchFamily="18" charset="0"/>
              </a:rPr>
              <a:t>: R + </a:t>
            </a:r>
            <a:r>
              <a:rPr lang="en-US" sz="2400" dirty="0" smtClean="0">
                <a:latin typeface="Times New Roman" panose="02020603050405020304" pitchFamily="18" charset="0"/>
                <a:cs typeface="Times New Roman" panose="02020603050405020304" pitchFamily="18" charset="0"/>
              </a:rPr>
              <a:t>W &gt; N,  </a:t>
            </a:r>
            <a:r>
              <a:rPr lang="en-US" sz="2400" dirty="0">
                <a:latin typeface="Times New Roman" panose="02020603050405020304" pitchFamily="18" charset="0"/>
                <a:cs typeface="Times New Roman" panose="02020603050405020304" pitchFamily="18" charset="0"/>
              </a:rPr>
              <a:t>it depends on how many nodes need to confirm a write. This relationship between the number of nodes you need to contact for a </a:t>
            </a:r>
            <a:r>
              <a:rPr lang="en-US" sz="2400" b="1" dirty="0">
                <a:latin typeface="Times New Roman" panose="02020603050405020304" pitchFamily="18" charset="0"/>
                <a:cs typeface="Times New Roman" panose="02020603050405020304" pitchFamily="18" charset="0"/>
              </a:rPr>
              <a:t>read</a:t>
            </a:r>
            <a:r>
              <a:rPr lang="en-US" sz="2400" dirty="0">
                <a:latin typeface="Times New Roman" panose="02020603050405020304" pitchFamily="18" charset="0"/>
                <a:cs typeface="Times New Roman" panose="02020603050405020304" pitchFamily="18" charset="0"/>
              </a:rPr>
              <a:t> (R), </a:t>
            </a:r>
            <a:r>
              <a:rPr lang="en-US" sz="2400" dirty="0" smtClean="0">
                <a:latin typeface="Times New Roman" panose="02020603050405020304" pitchFamily="18" charset="0"/>
                <a:cs typeface="Times New Roman" panose="02020603050405020304" pitchFamily="18" charset="0"/>
              </a:rPr>
              <a:t>those confirming a </a:t>
            </a:r>
            <a:r>
              <a:rPr lang="en-US" sz="2400" dirty="0">
                <a:latin typeface="Times New Roman" panose="02020603050405020304" pitchFamily="18" charset="0"/>
                <a:cs typeface="Times New Roman" panose="02020603050405020304" pitchFamily="18" charset="0"/>
              </a:rPr>
              <a:t>write (W), and the replication factor (N) can be captured in an </a:t>
            </a:r>
            <a:r>
              <a:rPr lang="en-US" sz="2400" dirty="0" smtClean="0">
                <a:latin typeface="Times New Roman" panose="02020603050405020304" pitchFamily="18" charset="0"/>
                <a:cs typeface="Times New Roman" panose="02020603050405020304" pitchFamily="18" charset="0"/>
              </a:rPr>
              <a:t>in equality.</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i="1" dirty="0">
                <a:latin typeface="Times New Roman" panose="02020603050405020304" pitchFamily="18" charset="0"/>
                <a:cs typeface="Times New Roman" panose="02020603050405020304" pitchFamily="18" charset="0"/>
              </a:rPr>
              <a:t>How many nodes need to be involved to get strong consistency</a:t>
            </a:r>
            <a:r>
              <a:rPr lang="en-US" sz="2400" i="1"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Strong Consistency : W=N</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Eventual consistency: W&lt;N</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7332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pic>
        <p:nvPicPr>
          <p:cNvPr id="4" name="Picture 3"/>
          <p:cNvPicPr>
            <a:picLocks noChangeAspect="1"/>
          </p:cNvPicPr>
          <p:nvPr/>
        </p:nvPicPr>
        <p:blipFill>
          <a:blip r:embed="rId3"/>
          <a:stretch>
            <a:fillRect/>
          </a:stretch>
        </p:blipFill>
        <p:spPr>
          <a:xfrm>
            <a:off x="2608900" y="124520"/>
            <a:ext cx="6367099" cy="2584480"/>
          </a:xfrm>
          <a:prstGeom prst="rect">
            <a:avLst/>
          </a:prstGeom>
        </p:spPr>
      </p:pic>
      <p:sp>
        <p:nvSpPr>
          <p:cNvPr id="6" name="TextBox 5"/>
          <p:cNvSpPr txBox="1"/>
          <p:nvPr/>
        </p:nvSpPr>
        <p:spPr>
          <a:xfrm>
            <a:off x="2416424" y="2727964"/>
            <a:ext cx="8855594" cy="5016758"/>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To always be a consistent, following condition must be satisfied:</a:t>
            </a:r>
          </a:p>
          <a:p>
            <a:endParaRPr lang="en-IN"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Read quorum + Write quorum &gt; Replication factor</a:t>
            </a: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Example: Replication factor= 3</a:t>
            </a: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If we wish Write operation to be fast :</a:t>
            </a:r>
          </a:p>
          <a:p>
            <a:r>
              <a:rPr lang="en-IN" sz="2000" dirty="0" smtClean="0">
                <a:latin typeface="Times New Roman" panose="02020603050405020304" pitchFamily="18" charset="0"/>
                <a:cs typeface="Times New Roman" panose="02020603050405020304" pitchFamily="18" charset="0"/>
              </a:rPr>
              <a:t>Write quorum: 1</a:t>
            </a:r>
          </a:p>
          <a:p>
            <a:r>
              <a:rPr lang="en-IN" sz="2000" dirty="0" smtClean="0">
                <a:latin typeface="Times New Roman" panose="02020603050405020304" pitchFamily="18" charset="0"/>
                <a:cs typeface="Times New Roman" panose="02020603050405020304" pitchFamily="18" charset="0"/>
              </a:rPr>
              <a:t>Read quorum :  3</a:t>
            </a:r>
          </a:p>
          <a:p>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If we </a:t>
            </a:r>
            <a:r>
              <a:rPr lang="en-IN" sz="2000" dirty="0" smtClean="0">
                <a:latin typeface="Times New Roman" panose="02020603050405020304" pitchFamily="18" charset="0"/>
                <a:cs typeface="Times New Roman" panose="02020603050405020304" pitchFamily="18" charset="0"/>
              </a:rPr>
              <a:t>wish Read </a:t>
            </a:r>
            <a:r>
              <a:rPr lang="en-IN" sz="2000" dirty="0">
                <a:latin typeface="Times New Roman" panose="02020603050405020304" pitchFamily="18" charset="0"/>
                <a:cs typeface="Times New Roman" panose="02020603050405020304" pitchFamily="18" charset="0"/>
              </a:rPr>
              <a:t>operation to be fast :</a:t>
            </a:r>
          </a:p>
          <a:p>
            <a:r>
              <a:rPr lang="en-IN" sz="2000" dirty="0">
                <a:latin typeface="Times New Roman" panose="02020603050405020304" pitchFamily="18" charset="0"/>
                <a:cs typeface="Times New Roman" panose="02020603050405020304" pitchFamily="18" charset="0"/>
              </a:rPr>
              <a:t>Write quorum: </a:t>
            </a:r>
            <a:r>
              <a:rPr lang="en-IN" sz="2000" dirty="0" smtClean="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Read quorum :  </a:t>
            </a:r>
            <a:r>
              <a:rPr lang="en-IN" sz="2000" dirty="0" smtClean="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0836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510132" y="189000"/>
            <a:ext cx="6825868"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 Points</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9" name="Rectangle 8"/>
          <p:cNvSpPr/>
          <p:nvPr/>
        </p:nvSpPr>
        <p:spPr>
          <a:xfrm>
            <a:off x="2591513" y="2136339"/>
            <a:ext cx="8607993" cy="3046988"/>
          </a:xfrm>
          <a:prstGeom prst="rect">
            <a:avLst/>
          </a:prstGeom>
        </p:spPr>
        <p:txBody>
          <a:bodyPr wrap="square">
            <a:spAutoFit/>
          </a:bodyPr>
          <a:lstStyle/>
          <a:p>
            <a:pPr algn="just"/>
            <a:r>
              <a:rPr lang="en-US" sz="2400" i="1" dirty="0">
                <a:latin typeface="Times New Roman" panose="02020603050405020304" pitchFamily="18" charset="0"/>
                <a:cs typeface="Times New Roman" panose="02020603050405020304" pitchFamily="18" charset="0"/>
              </a:rPr>
              <a:t>The CAP theorem provides a framework for understanding the trade-offs in designing distributed systems</a:t>
            </a:r>
            <a:r>
              <a:rPr lang="en-US" sz="2400" i="1" dirty="0">
                <a:solidFill>
                  <a:srgbClr val="FF0000"/>
                </a:solidFill>
                <a:latin typeface="Times New Roman" panose="02020603050405020304" pitchFamily="18" charset="0"/>
                <a:cs typeface="Times New Roman" panose="02020603050405020304" pitchFamily="18" charset="0"/>
              </a:rPr>
              <a:t>. It highlights that only two out of three properties</a:t>
            </a:r>
            <a:r>
              <a:rPr lang="en-US" sz="2400" i="1" dirty="0">
                <a:latin typeface="Times New Roman" panose="02020603050405020304" pitchFamily="18" charset="0"/>
                <a:cs typeface="Times New Roman" panose="02020603050405020304" pitchFamily="18" charset="0"/>
              </a:rPr>
              <a:t>—Consistency, Availability, and Partition Tolerance—can be achieved simultaneously. Depending on the application requirements, developers must prioritize the properties that best meet their needs. It’s also important to note that many modern databases offer configurations to balance these properties dynamically based on specific use cases.</a:t>
            </a:r>
            <a:endParaRPr lang="en-IN" sz="2400" i="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 xmlns:a16="http://schemas.microsoft.com/office/drawing/2014/main" id="{4E16EFD3-5E37-69E8-A90C-C1DA51C3F8BB}"/>
              </a:ext>
            </a:extLst>
          </p:cNvPr>
          <p:cNvPicPr>
            <a:picLocks noChangeAspect="1"/>
          </p:cNvPicPr>
          <p:nvPr/>
        </p:nvPicPr>
        <p:blipFill rotWithShape="1">
          <a:blip r:embed="rId3"/>
          <a:srcRect t="11451"/>
          <a:stretch/>
        </p:blipFill>
        <p:spPr>
          <a:xfrm>
            <a:off x="2536621" y="875863"/>
            <a:ext cx="8959379" cy="5567940"/>
          </a:xfrm>
          <a:prstGeom prst="rect">
            <a:avLst/>
          </a:prstGeom>
        </p:spPr>
      </p:pic>
    </p:spTree>
    <p:extLst>
      <p:ext uri="{BB962C8B-B14F-4D97-AF65-F5344CB8AC3E}">
        <p14:creationId xmlns:p14="http://schemas.microsoft.com/office/powerpoint/2010/main" val="6411353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6" name="Rectangle 5"/>
          <p:cNvSpPr/>
          <p:nvPr/>
        </p:nvSpPr>
        <p:spPr>
          <a:xfrm>
            <a:off x="2856000" y="189000"/>
            <a:ext cx="5760000" cy="954107"/>
          </a:xfrm>
          <a:prstGeom prst="rect">
            <a:avLst/>
          </a:prstGeom>
        </p:spPr>
        <p:txBody>
          <a:bodyPr wrap="square">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Chapter 6 : Version Stamps</a:t>
            </a:r>
          </a:p>
          <a:p>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2748179" y="2011590"/>
            <a:ext cx="8553640" cy="2923877"/>
          </a:xfrm>
          <a:prstGeom prst="rect">
            <a:avLst/>
          </a:prstGeom>
        </p:spPr>
        <p:txBody>
          <a:bodyPr wrap="square">
            <a:spAutoFit/>
          </a:bodyPr>
          <a:lstStyle/>
          <a:p>
            <a:pPr algn="just"/>
            <a:r>
              <a:rPr lang="en-US" sz="2400" b="1" dirty="0" smtClean="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field that changes every time the underlying data in the record changes. </a:t>
            </a:r>
            <a:endParaRPr lang="en-US" sz="2400" b="1"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you read the data </a:t>
            </a:r>
            <a:r>
              <a:rPr lang="en-US" sz="2400" dirty="0" smtClean="0">
                <a:latin typeface="Times New Roman" panose="02020603050405020304" pitchFamily="18" charset="0"/>
                <a:cs typeface="Times New Roman" panose="02020603050405020304" pitchFamily="18" charset="0"/>
              </a:rPr>
              <a:t>you keep </a:t>
            </a:r>
            <a:r>
              <a:rPr lang="en-US" sz="2400" dirty="0">
                <a:latin typeface="Times New Roman" panose="02020603050405020304" pitchFamily="18" charset="0"/>
                <a:cs typeface="Times New Roman" panose="02020603050405020304" pitchFamily="18" charset="0"/>
              </a:rPr>
              <a:t>a note of the version stamp, so that when you write data you can check to see if the version </a:t>
            </a:r>
            <a:r>
              <a:rPr lang="en-US" sz="2400" dirty="0" smtClean="0">
                <a:latin typeface="Times New Roman" panose="02020603050405020304" pitchFamily="18" charset="0"/>
                <a:cs typeface="Times New Roman" panose="02020603050405020304" pitchFamily="18" charset="0"/>
              </a:rPr>
              <a:t>has changed.</a:t>
            </a:r>
          </a:p>
          <a:p>
            <a:pPr algn="just"/>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148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14" name="Picture 13">
            <a:extLst>
              <a:ext uri="{FF2B5EF4-FFF2-40B4-BE49-F238E27FC236}">
                <a16:creationId xmlns="" xmlns:a16="http://schemas.microsoft.com/office/drawing/2014/main" id="{536C3190-CEAA-8A49-540B-5C73CEA771EB}"/>
              </a:ext>
            </a:extLst>
          </p:cNvPr>
          <p:cNvPicPr>
            <a:picLocks noChangeAspect="1"/>
          </p:cNvPicPr>
          <p:nvPr/>
        </p:nvPicPr>
        <p:blipFill>
          <a:blip r:embed="rId3"/>
          <a:stretch>
            <a:fillRect/>
          </a:stretch>
        </p:blipFill>
        <p:spPr>
          <a:xfrm>
            <a:off x="2591513" y="613018"/>
            <a:ext cx="8904487" cy="6133702"/>
          </a:xfrm>
          <a:prstGeom prst="rect">
            <a:avLst/>
          </a:prstGeom>
        </p:spPr>
      </p:pic>
      <p:sp>
        <p:nvSpPr>
          <p:cNvPr id="2" name="Rectangle 1"/>
          <p:cNvSpPr/>
          <p:nvPr/>
        </p:nvSpPr>
        <p:spPr>
          <a:xfrm>
            <a:off x="443739" y="3557816"/>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445463" y="754772"/>
            <a:ext cx="8936924" cy="6524863"/>
          </a:xfrm>
          <a:prstGeom prst="rect">
            <a:avLst/>
          </a:prstGeom>
        </p:spPr>
        <p:txBody>
          <a:bodyPr wrap="square">
            <a:spAutoFit/>
          </a:bodyPr>
          <a:lstStyle/>
          <a:p>
            <a:pPr marL="259118" indent="-259118" algn="just" defTabSz="829178">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Version Stamp helps to detect concurrency conflicts  - when you read data, then update it, you can check the </a:t>
            </a:r>
            <a:r>
              <a:rPr lang="en-IN" sz="2000" i="1" dirty="0">
                <a:solidFill>
                  <a:srgbClr val="002060"/>
                </a:solidFill>
                <a:latin typeface="Times New Roman" panose="02020603050405020304" pitchFamily="18" charset="0"/>
                <a:cs typeface="Times New Roman" panose="02020603050405020304" pitchFamily="18" charset="0"/>
              </a:rPr>
              <a:t>version stamp to ensure nobody updated the data between read and write</a:t>
            </a:r>
            <a:r>
              <a:rPr lang="en-IN" sz="2000" i="1" dirty="0" smtClean="0">
                <a:solidFill>
                  <a:srgbClr val="002060"/>
                </a:solidFill>
                <a:latin typeface="Times New Roman" panose="02020603050405020304" pitchFamily="18" charset="0"/>
                <a:cs typeface="Times New Roman" panose="02020603050405020304" pitchFamily="18" charset="0"/>
              </a:rPr>
              <a:t>.</a:t>
            </a:r>
          </a:p>
          <a:p>
            <a:pPr marL="259118" indent="-259118" algn="just" defTabSz="829178">
              <a:buFont typeface="Arial" panose="020B0604020202020204" pitchFamily="34" charset="0"/>
              <a:buChar char="•"/>
            </a:pPr>
            <a:endParaRPr lang="en-IN" sz="2000" dirty="0">
              <a:solidFill>
                <a:prstClr val="black"/>
              </a:solidFill>
              <a:latin typeface="Times New Roman" panose="02020603050405020304" pitchFamily="18" charset="0"/>
              <a:cs typeface="Times New Roman" panose="02020603050405020304" pitchFamily="18" charset="0"/>
            </a:endParaRPr>
          </a:p>
          <a:p>
            <a:pPr marL="259118" indent="-259118" algn="just" defTabSz="829178">
              <a:buFont typeface="Arial" panose="020B0604020202020204" pitchFamily="34" charset="0"/>
              <a:buChar char="•"/>
            </a:pPr>
            <a:r>
              <a:rPr lang="en-IN" sz="2000" b="1" dirty="0">
                <a:solidFill>
                  <a:prstClr val="black"/>
                </a:solidFill>
                <a:latin typeface="Times New Roman" panose="02020603050405020304" pitchFamily="18" charset="0"/>
                <a:cs typeface="Times New Roman" panose="02020603050405020304" pitchFamily="18" charset="0"/>
              </a:rPr>
              <a:t>Version stamps can be implemented</a:t>
            </a:r>
            <a:r>
              <a:rPr lang="en-IN" sz="2000" dirty="0">
                <a:solidFill>
                  <a:prstClr val="black"/>
                </a:solidFill>
                <a:latin typeface="Times New Roman" panose="02020603050405020304" pitchFamily="18" charset="0"/>
                <a:cs typeface="Times New Roman" panose="02020603050405020304" pitchFamily="18" charset="0"/>
              </a:rPr>
              <a:t> using Counters, GUIDs, Content hashes, timestamps or a combination of these.</a:t>
            </a:r>
          </a:p>
          <a:p>
            <a:pPr marL="259118" indent="-259118" algn="just" defTabSz="829178">
              <a:buFont typeface="Arial" panose="020B0604020202020204" pitchFamily="34" charset="0"/>
              <a:buChar char="•"/>
            </a:pPr>
            <a:endParaRPr lang="en-IN" sz="2000" dirty="0" smtClean="0">
              <a:solidFill>
                <a:prstClr val="black"/>
              </a:solidFill>
              <a:latin typeface="Times New Roman" panose="02020603050405020304" pitchFamily="18" charset="0"/>
              <a:cs typeface="Times New Roman" panose="02020603050405020304" pitchFamily="18" charset="0"/>
            </a:endParaRPr>
          </a:p>
          <a:p>
            <a:pPr marL="259118" indent="-259118" algn="just" defTabSz="829178">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With distributed systems, a Vector of version stamps allows you to detect when different nodes have </a:t>
            </a:r>
            <a:r>
              <a:rPr lang="en-IN" sz="2000" b="1" dirty="0">
                <a:solidFill>
                  <a:prstClr val="black"/>
                </a:solidFill>
                <a:latin typeface="Times New Roman" panose="02020603050405020304" pitchFamily="18" charset="0"/>
                <a:cs typeface="Times New Roman" panose="02020603050405020304" pitchFamily="18" charset="0"/>
              </a:rPr>
              <a:t>conflicting updates</a:t>
            </a:r>
            <a:r>
              <a:rPr lang="en-IN" sz="2000" dirty="0">
                <a:solidFill>
                  <a:prstClr val="black"/>
                </a:solidFill>
                <a:latin typeface="Times New Roman" panose="02020603050405020304" pitchFamily="18" charset="0"/>
                <a:cs typeface="Times New Roman" panose="02020603050405020304" pitchFamily="18" charset="0"/>
              </a:rPr>
              <a:t>. </a:t>
            </a:r>
            <a:endParaRPr lang="en-IN" sz="2000" dirty="0" smtClean="0">
              <a:solidFill>
                <a:prstClr val="black"/>
              </a:solidFill>
              <a:latin typeface="Times New Roman" panose="02020603050405020304" pitchFamily="18" charset="0"/>
              <a:cs typeface="Times New Roman" panose="02020603050405020304" pitchFamily="18" charset="0"/>
            </a:endParaRPr>
          </a:p>
          <a:p>
            <a:pPr marL="259118" indent="-259118" algn="just" defTabSz="829178">
              <a:buFont typeface="Arial" panose="020B0604020202020204" pitchFamily="34" charset="0"/>
              <a:buChar char="•"/>
            </a:pPr>
            <a:endParaRPr lang="en-IN" sz="2000" dirty="0">
              <a:solidFill>
                <a:prstClr val="black"/>
              </a:solidFill>
              <a:latin typeface="Times New Roman" panose="02020603050405020304" pitchFamily="18" charset="0"/>
              <a:cs typeface="Times New Roman" panose="02020603050405020304" pitchFamily="18" charset="0"/>
            </a:endParaRPr>
          </a:p>
          <a:p>
            <a:pPr marL="259118" indent="-259118" algn="just" defTabSz="829178">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A business transaction is an event involving an interchange of goods, money or services between two or more parties.</a:t>
            </a:r>
          </a:p>
          <a:p>
            <a:pPr marL="259118" indent="-259118" algn="just" defTabSz="829178">
              <a:buFont typeface="Arial" panose="020B0604020202020204" pitchFamily="34" charset="0"/>
              <a:buChar char="•"/>
            </a:pPr>
            <a:endParaRPr lang="en-IN" sz="2000" dirty="0" smtClean="0">
              <a:solidFill>
                <a:prstClr val="black"/>
              </a:solidFill>
              <a:latin typeface="Times New Roman" panose="02020603050405020304" pitchFamily="18" charset="0"/>
              <a:cs typeface="Times New Roman" panose="02020603050405020304" pitchFamily="18" charset="0"/>
            </a:endParaRPr>
          </a:p>
          <a:p>
            <a:pPr marL="259118" indent="-259118" algn="just" defTabSz="829178">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The transaction can be as brief as a cash purchase or as long lasting as a service contract  extending over years.</a:t>
            </a:r>
          </a:p>
          <a:p>
            <a:pPr marL="259118" indent="-259118" algn="just" defTabSz="829178">
              <a:buFont typeface="Arial" panose="020B0604020202020204" pitchFamily="34" charset="0"/>
              <a:buChar char="•"/>
            </a:pPr>
            <a:endParaRPr lang="en-IN" sz="2000" dirty="0" smtClean="0">
              <a:solidFill>
                <a:prstClr val="black"/>
              </a:solidFill>
              <a:latin typeface="Times New Roman" panose="02020603050405020304" pitchFamily="18" charset="0"/>
              <a:cs typeface="Times New Roman" panose="02020603050405020304" pitchFamily="18" charset="0"/>
            </a:endParaRPr>
          </a:p>
          <a:p>
            <a:pPr marL="259118" indent="-259118" algn="just" defTabSz="829178">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The business transaction can be between two parties engaged in the business and conducting the transaction for their mutual benefits or between a business entity like retail shop and a customer.</a:t>
            </a:r>
          </a:p>
          <a:p>
            <a:pPr marL="259118" indent="-259118" algn="just" defTabSz="829178">
              <a:buFont typeface="Arial" panose="020B0604020202020204" pitchFamily="34" charset="0"/>
              <a:buChar char="•"/>
            </a:pPr>
            <a:endParaRPr lang="en-IN" sz="2000" dirty="0">
              <a:solidFill>
                <a:prstClr val="black"/>
              </a:solidFill>
              <a:latin typeface="Times New Roman" panose="02020603050405020304" pitchFamily="18" charset="0"/>
              <a:cs typeface="Times New Roman" panose="02020603050405020304" pitchFamily="18" charset="0"/>
            </a:endParaRPr>
          </a:p>
          <a:p>
            <a:pPr marL="259118" indent="-259118" algn="just" defTabSz="829178">
              <a:buFont typeface="Arial" panose="020B0604020202020204" pitchFamily="34" charset="0"/>
              <a:buChar char="•"/>
            </a:pPr>
            <a:endParaRPr lang="en-IN" dirty="0">
              <a:solidFill>
                <a:prstClr val="black"/>
              </a:solidFill>
            </a:endParaRPr>
          </a:p>
        </p:txBody>
      </p:sp>
    </p:spTree>
    <p:extLst>
      <p:ext uri="{BB962C8B-B14F-4D97-AF65-F5344CB8AC3E}">
        <p14:creationId xmlns:p14="http://schemas.microsoft.com/office/powerpoint/2010/main" val="7939352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6" name="Rectangle 5"/>
          <p:cNvSpPr/>
          <p:nvPr/>
        </p:nvSpPr>
        <p:spPr>
          <a:xfrm>
            <a:off x="2856000" y="189000"/>
            <a:ext cx="5409366" cy="523220"/>
          </a:xfrm>
          <a:prstGeom prst="rect">
            <a:avLst/>
          </a:prstGeom>
        </p:spPr>
        <p:txBody>
          <a:bodyPr wrap="none">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Business and System Transactions</a:t>
            </a:r>
          </a:p>
        </p:txBody>
      </p:sp>
      <p:sp>
        <p:nvSpPr>
          <p:cNvPr id="7" name="Rectangle 6"/>
          <p:cNvSpPr/>
          <p:nvPr/>
        </p:nvSpPr>
        <p:spPr>
          <a:xfrm>
            <a:off x="2650604" y="1158696"/>
            <a:ext cx="8845396" cy="5262979"/>
          </a:xfrm>
          <a:prstGeom prst="rect">
            <a:avLst/>
          </a:prstGeom>
        </p:spPr>
        <p:txBody>
          <a:bodyPr wrap="square">
            <a:spAutoFit/>
          </a:bodyPr>
          <a:lstStyle/>
          <a:p>
            <a:pPr algn="just"/>
            <a:r>
              <a:rPr lang="en-IN" sz="2000" dirty="0">
                <a:latin typeface="Times New Roman" panose="02020603050405020304" pitchFamily="18" charset="0"/>
                <a:cs typeface="Times New Roman" panose="02020603050405020304" pitchFamily="18" charset="0"/>
              </a:rPr>
              <a:t>A </a:t>
            </a:r>
            <a:r>
              <a:rPr lang="en-IN" sz="2000" b="1" dirty="0">
                <a:latin typeface="Times New Roman" panose="02020603050405020304" pitchFamily="18" charset="0"/>
                <a:cs typeface="Times New Roman" panose="02020603050405020304" pitchFamily="18" charset="0"/>
              </a:rPr>
              <a:t>business transaction </a:t>
            </a:r>
            <a:r>
              <a:rPr lang="en-IN" sz="2000" dirty="0">
                <a:latin typeface="Times New Roman" panose="02020603050405020304" pitchFamily="18" charset="0"/>
                <a:cs typeface="Times New Roman" panose="02020603050405020304" pitchFamily="18" charset="0"/>
              </a:rPr>
              <a:t>may be something like browsing </a:t>
            </a:r>
            <a:r>
              <a:rPr lang="en-IN" sz="2000" dirty="0" smtClean="0">
                <a:latin typeface="Times New Roman" panose="02020603050405020304" pitchFamily="18" charset="0"/>
                <a:cs typeface="Times New Roman" panose="02020603050405020304" pitchFamily="18" charset="0"/>
              </a:rPr>
              <a:t>a product </a:t>
            </a:r>
            <a:r>
              <a:rPr lang="en-IN" sz="2000" dirty="0">
                <a:latin typeface="Times New Roman" panose="02020603050405020304" pitchFamily="18" charset="0"/>
                <a:cs typeface="Times New Roman" panose="02020603050405020304" pitchFamily="18" charset="0"/>
              </a:rPr>
              <a:t>catalog, choosing a bottle of Talisker at a good price, filling in credit card information, </a:t>
            </a:r>
            <a:r>
              <a:rPr lang="en-IN" sz="2000" dirty="0" smtClean="0">
                <a:latin typeface="Times New Roman" panose="02020603050405020304" pitchFamily="18" charset="0"/>
                <a:cs typeface="Times New Roman" panose="02020603050405020304" pitchFamily="18" charset="0"/>
              </a:rPr>
              <a:t>and confirming </a:t>
            </a:r>
            <a:r>
              <a:rPr lang="en-IN" sz="2000" dirty="0">
                <a:latin typeface="Times New Roman" panose="02020603050405020304" pitchFamily="18" charset="0"/>
                <a:cs typeface="Times New Roman" panose="02020603050405020304" pitchFamily="18" charset="0"/>
              </a:rPr>
              <a:t>the order</a:t>
            </a:r>
            <a:r>
              <a:rPr lang="en-IN" sz="2000" dirty="0" smtClean="0">
                <a:latin typeface="Times New Roman" panose="02020603050405020304" pitchFamily="18" charset="0"/>
                <a:cs typeface="Times New Roman" panose="02020603050405020304" pitchFamily="18" charset="0"/>
              </a:rPr>
              <a:t>.</a:t>
            </a:r>
          </a:p>
          <a:p>
            <a:pPr algn="just"/>
            <a:endParaRPr lang="en-IN"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system transaction </a:t>
            </a:r>
            <a:r>
              <a:rPr lang="en-US" sz="2000" dirty="0">
                <a:latin typeface="Times New Roman" panose="02020603050405020304" pitchFamily="18" charset="0"/>
                <a:cs typeface="Times New Roman" panose="02020603050405020304" pitchFamily="18" charset="0"/>
              </a:rPr>
              <a:t>provided </a:t>
            </a:r>
            <a:r>
              <a:rPr lang="en-US" sz="2000" dirty="0" smtClean="0">
                <a:latin typeface="Times New Roman" panose="02020603050405020304" pitchFamily="18" charset="0"/>
                <a:cs typeface="Times New Roman" panose="02020603050405020304" pitchFamily="18" charset="0"/>
              </a:rPr>
              <a:t>by the </a:t>
            </a:r>
            <a:r>
              <a:rPr lang="en-US" sz="2000" dirty="0">
                <a:latin typeface="Times New Roman" panose="02020603050405020304" pitchFamily="18" charset="0"/>
                <a:cs typeface="Times New Roman" panose="02020603050405020304" pitchFamily="18" charset="0"/>
              </a:rPr>
              <a:t>database because this would mean locking the </a:t>
            </a:r>
            <a:r>
              <a:rPr lang="en-US" sz="2000" dirty="0" smtClean="0">
                <a:latin typeface="Times New Roman" panose="02020603050405020304" pitchFamily="18" charset="0"/>
                <a:cs typeface="Times New Roman" panose="02020603050405020304" pitchFamily="18" charset="0"/>
              </a:rPr>
              <a:t>database.</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Usually applications only begin a system transaction at the end of the interaction with the user, </a:t>
            </a:r>
            <a:r>
              <a:rPr lang="en-US" sz="2000" dirty="0" smtClean="0">
                <a:latin typeface="Times New Roman" panose="02020603050405020304" pitchFamily="18" charset="0"/>
                <a:cs typeface="Times New Roman" panose="02020603050405020304" pitchFamily="18" charset="0"/>
              </a:rPr>
              <a:t>so that </a:t>
            </a:r>
            <a:r>
              <a:rPr lang="en-US" sz="2000" dirty="0">
                <a:latin typeface="Times New Roman" panose="02020603050405020304" pitchFamily="18" charset="0"/>
                <a:cs typeface="Times New Roman" panose="02020603050405020304" pitchFamily="18" charset="0"/>
              </a:rPr>
              <a:t>the locks are only held for a short period of </a:t>
            </a:r>
            <a:r>
              <a:rPr lang="en-US" sz="2000" dirty="0" smtClean="0">
                <a:latin typeface="Times New Roman" panose="02020603050405020304" pitchFamily="18" charset="0"/>
                <a:cs typeface="Times New Roman" panose="02020603050405020304" pitchFamily="18" charset="0"/>
              </a:rPr>
              <a:t>time.</a:t>
            </a:r>
          </a:p>
          <a:p>
            <a:endParaRPr lang="en-US" dirty="0"/>
          </a:p>
          <a:p>
            <a:endParaRPr lang="en-US" dirty="0"/>
          </a:p>
          <a:p>
            <a:r>
              <a:rPr lang="en-US" sz="2000" dirty="0">
                <a:latin typeface="Times New Roman" panose="02020603050405020304" pitchFamily="18" charset="0"/>
                <a:cs typeface="Times New Roman" panose="02020603050405020304" pitchFamily="18" charset="0"/>
              </a:rPr>
              <a:t>There are various ways </a:t>
            </a:r>
            <a:r>
              <a:rPr lang="en-US" sz="2000" dirty="0" smtClean="0">
                <a:latin typeface="Times New Roman" panose="02020603050405020304" pitchFamily="18" charset="0"/>
                <a:cs typeface="Times New Roman" panose="02020603050405020304" pitchFamily="18" charset="0"/>
              </a:rPr>
              <a:t>to construct version stamps :</a:t>
            </a:r>
          </a:p>
          <a:p>
            <a:pPr marL="914400" lvl="1" indent="-457200">
              <a:buFont typeface="+mj-lt"/>
              <a:buAutoNum type="arabicPeriod"/>
            </a:pPr>
            <a:r>
              <a:rPr lang="en-IN" sz="2000" dirty="0" smtClean="0">
                <a:latin typeface="Times New Roman" panose="02020603050405020304" pitchFamily="18" charset="0"/>
                <a:cs typeface="Times New Roman" panose="02020603050405020304" pitchFamily="18" charset="0"/>
              </a:rPr>
              <a:t>Using Counters</a:t>
            </a:r>
          </a:p>
          <a:p>
            <a:pPr marL="914400" lvl="1" indent="-457200">
              <a:buFont typeface="+mj-lt"/>
              <a:buAutoNum type="arabicPeriod"/>
            </a:pPr>
            <a:r>
              <a:rPr lang="en-IN" sz="2000" dirty="0" smtClean="0">
                <a:latin typeface="Times New Roman" panose="02020603050405020304" pitchFamily="18" charset="0"/>
                <a:cs typeface="Times New Roman" panose="02020603050405020304" pitchFamily="18" charset="0"/>
              </a:rPr>
              <a:t>Creating a GUID</a:t>
            </a:r>
          </a:p>
          <a:p>
            <a:pPr marL="914400" lvl="1" indent="-457200">
              <a:buFont typeface="+mj-lt"/>
              <a:buAutoNum type="arabicPeriod"/>
            </a:pPr>
            <a:r>
              <a:rPr lang="en-IN" sz="2000" dirty="0" smtClean="0">
                <a:latin typeface="Times New Roman" panose="02020603050405020304" pitchFamily="18" charset="0"/>
                <a:cs typeface="Times New Roman" panose="02020603050405020304" pitchFamily="18" charset="0"/>
              </a:rPr>
              <a:t>Using hash key</a:t>
            </a:r>
          </a:p>
          <a:p>
            <a:pPr marL="914400" lvl="1" indent="-457200">
              <a:buFont typeface="+mj-lt"/>
              <a:buAutoNum type="arabicPeriod"/>
            </a:pPr>
            <a:r>
              <a:rPr lang="en-IN" sz="2000" dirty="0" smtClean="0">
                <a:latin typeface="Times New Roman" panose="02020603050405020304" pitchFamily="18" charset="0"/>
                <a:cs typeface="Times New Roman" panose="02020603050405020304" pitchFamily="18" charset="0"/>
              </a:rPr>
              <a:t>Using timestamp</a:t>
            </a:r>
          </a:p>
          <a:p>
            <a:pPr marL="914400" lvl="1" indent="-457200">
              <a:buFont typeface="+mj-lt"/>
              <a:buAutoNum type="arabicPeriod"/>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946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445463" y="754772"/>
            <a:ext cx="8936924" cy="5693866"/>
          </a:xfrm>
          <a:prstGeom prst="rect">
            <a:avLst/>
          </a:prstGeom>
        </p:spPr>
        <p:txBody>
          <a:bodyPr wrap="square">
            <a:spAutoFit/>
          </a:bodyPr>
          <a:lstStyle/>
          <a:p>
            <a:pPr marL="259118" indent="-259118" algn="just" defTabSz="829178">
              <a:buFont typeface="Arial" panose="020B0604020202020204" pitchFamily="34" charset="0"/>
              <a:buChar char="•"/>
            </a:pPr>
            <a:r>
              <a:rPr lang="en-US" sz="2400" b="1" dirty="0" smtClean="0">
                <a:solidFill>
                  <a:prstClr val="black"/>
                </a:solidFill>
                <a:latin typeface="Times New Roman" panose="02020603050405020304" pitchFamily="18" charset="0"/>
                <a:cs typeface="Times New Roman" panose="02020603050405020304" pitchFamily="18" charset="0"/>
              </a:rPr>
              <a:t>Approach 1</a:t>
            </a:r>
            <a:r>
              <a:rPr lang="en-US" sz="2400" dirty="0" smtClean="0">
                <a:solidFill>
                  <a:prstClr val="black"/>
                </a:solidFill>
                <a:latin typeface="Times New Roman" panose="02020603050405020304" pitchFamily="18" charset="0"/>
                <a:cs typeface="Times New Roman" panose="02020603050405020304" pitchFamily="18" charset="0"/>
              </a:rPr>
              <a:t> : Use </a:t>
            </a:r>
            <a:r>
              <a:rPr lang="en-US" sz="2400" dirty="0">
                <a:solidFill>
                  <a:prstClr val="black"/>
                </a:solidFill>
                <a:latin typeface="Times New Roman" panose="02020603050405020304" pitchFamily="18" charset="0"/>
                <a:cs typeface="Times New Roman" panose="02020603050405020304" pitchFamily="18" charset="0"/>
              </a:rPr>
              <a:t>a </a:t>
            </a:r>
            <a:r>
              <a:rPr lang="en-US" sz="2400" b="1" dirty="0">
                <a:solidFill>
                  <a:prstClr val="black"/>
                </a:solidFill>
                <a:latin typeface="Times New Roman" panose="02020603050405020304" pitchFamily="18" charset="0"/>
                <a:cs typeface="Times New Roman" panose="02020603050405020304" pitchFamily="18" charset="0"/>
              </a:rPr>
              <a:t>counter</a:t>
            </a:r>
            <a:r>
              <a:rPr lang="en-US" sz="2400" dirty="0">
                <a:solidFill>
                  <a:prstClr val="black"/>
                </a:solidFill>
                <a:latin typeface="Times New Roman" panose="02020603050405020304" pitchFamily="18" charset="0"/>
                <a:cs typeface="Times New Roman" panose="02020603050405020304" pitchFamily="18" charset="0"/>
              </a:rPr>
              <a:t>, </a:t>
            </a:r>
            <a:r>
              <a:rPr lang="en-US" sz="2400" dirty="0" smtClean="0">
                <a:solidFill>
                  <a:prstClr val="black"/>
                </a:solidFill>
                <a:latin typeface="Times New Roman" panose="02020603050405020304" pitchFamily="18" charset="0"/>
                <a:cs typeface="Times New Roman" panose="02020603050405020304" pitchFamily="18" charset="0"/>
              </a:rPr>
              <a:t>always incrementing </a:t>
            </a:r>
            <a:r>
              <a:rPr lang="en-US" sz="2400" dirty="0">
                <a:solidFill>
                  <a:prstClr val="black"/>
                </a:solidFill>
                <a:latin typeface="Times New Roman" panose="02020603050405020304" pitchFamily="18" charset="0"/>
                <a:cs typeface="Times New Roman" panose="02020603050405020304" pitchFamily="18" charset="0"/>
              </a:rPr>
              <a:t>it when </a:t>
            </a:r>
            <a:r>
              <a:rPr lang="en-US" sz="2400" dirty="0" smtClean="0">
                <a:solidFill>
                  <a:prstClr val="black"/>
                </a:solidFill>
                <a:latin typeface="Times New Roman" panose="02020603050405020304" pitchFamily="18" charset="0"/>
                <a:cs typeface="Times New Roman" panose="02020603050405020304" pitchFamily="18" charset="0"/>
              </a:rPr>
              <a:t>we </a:t>
            </a:r>
            <a:r>
              <a:rPr lang="en-US" sz="2400" dirty="0">
                <a:solidFill>
                  <a:prstClr val="black"/>
                </a:solidFill>
                <a:latin typeface="Times New Roman" panose="02020603050405020304" pitchFamily="18" charset="0"/>
                <a:cs typeface="Times New Roman" panose="02020603050405020304" pitchFamily="18" charset="0"/>
              </a:rPr>
              <a:t>update the resource</a:t>
            </a:r>
            <a:r>
              <a:rPr lang="en-US" sz="2400" dirty="0" smtClean="0">
                <a:solidFill>
                  <a:prstClr val="black"/>
                </a:solidFill>
                <a:latin typeface="Times New Roman" panose="02020603050405020304" pitchFamily="18" charset="0"/>
                <a:cs typeface="Times New Roman" panose="02020603050405020304" pitchFamily="18" charset="0"/>
              </a:rPr>
              <a:t>.</a:t>
            </a:r>
          </a:p>
          <a:p>
            <a:pPr algn="just" defTabSz="829178"/>
            <a:endParaRPr lang="en-US" sz="2000" dirty="0" smtClean="0">
              <a:solidFill>
                <a:prstClr val="black"/>
              </a:solidFill>
              <a:latin typeface="Times New Roman" panose="02020603050405020304" pitchFamily="18" charset="0"/>
              <a:cs typeface="Times New Roman" panose="02020603050405020304" pitchFamily="18" charset="0"/>
            </a:endParaRPr>
          </a:p>
          <a:p>
            <a:pPr lvl="1" algn="just" defTabSz="829178"/>
            <a:r>
              <a:rPr lang="en-US" sz="2000" dirty="0">
                <a:solidFill>
                  <a:prstClr val="black"/>
                </a:solidFill>
                <a:latin typeface="Times New Roman" panose="02020603050405020304" pitchFamily="18" charset="0"/>
                <a:cs typeface="Times New Roman" panose="02020603050405020304" pitchFamily="18" charset="0"/>
              </a:rPr>
              <a:t>	</a:t>
            </a:r>
            <a:r>
              <a:rPr lang="en-US" sz="2000" b="1" dirty="0">
                <a:solidFill>
                  <a:prstClr val="black"/>
                </a:solidFill>
                <a:latin typeface="Times New Roman" panose="02020603050405020304" pitchFamily="18" charset="0"/>
                <a:cs typeface="Times New Roman" panose="02020603050405020304" pitchFamily="18" charset="0"/>
              </a:rPr>
              <a:t>Advantage</a:t>
            </a:r>
            <a:r>
              <a:rPr lang="en-US" sz="2000" dirty="0">
                <a:solidFill>
                  <a:prstClr val="black"/>
                </a:solidFill>
                <a:latin typeface="Times New Roman" panose="02020603050405020304" pitchFamily="18" charset="0"/>
                <a:cs typeface="Times New Roman" panose="02020603050405020304" pitchFamily="18" charset="0"/>
              </a:rPr>
              <a:t> : Counters are useful since they make it easy to tell if </a:t>
            </a:r>
            <a:r>
              <a:rPr lang="en-US" sz="2000" dirty="0" smtClean="0">
                <a:solidFill>
                  <a:prstClr val="black"/>
                </a:solidFill>
                <a:latin typeface="Times New Roman" panose="02020603050405020304" pitchFamily="18" charset="0"/>
                <a:cs typeface="Times New Roman" panose="02020603050405020304" pitchFamily="18" charset="0"/>
              </a:rPr>
              <a:t>one </a:t>
            </a:r>
            <a:r>
              <a:rPr lang="en-US" sz="2000" dirty="0">
                <a:solidFill>
                  <a:prstClr val="black"/>
                </a:solidFill>
                <a:latin typeface="Times New Roman" panose="02020603050405020304" pitchFamily="18" charset="0"/>
                <a:cs typeface="Times New Roman" panose="02020603050405020304" pitchFamily="18" charset="0"/>
              </a:rPr>
              <a:t>version</a:t>
            </a:r>
          </a:p>
          <a:p>
            <a:pPr lvl="1" algn="just" defTabSz="829178"/>
            <a:r>
              <a:rPr lang="en-US" sz="2000" dirty="0" smtClean="0">
                <a:solidFill>
                  <a:prstClr val="black"/>
                </a:solidFill>
                <a:latin typeface="Times New Roman" panose="02020603050405020304" pitchFamily="18" charset="0"/>
                <a:cs typeface="Times New Roman" panose="02020603050405020304" pitchFamily="18" charset="0"/>
              </a:rPr>
              <a:t>                           is </a:t>
            </a:r>
            <a:r>
              <a:rPr lang="en-US" sz="2000" dirty="0">
                <a:solidFill>
                  <a:prstClr val="black"/>
                </a:solidFill>
                <a:latin typeface="Times New Roman" panose="02020603050405020304" pitchFamily="18" charset="0"/>
                <a:cs typeface="Times New Roman" panose="02020603050405020304" pitchFamily="18" charset="0"/>
              </a:rPr>
              <a:t>more recent than another</a:t>
            </a:r>
            <a:r>
              <a:rPr lang="en-US" sz="2000" dirty="0" smtClean="0">
                <a:solidFill>
                  <a:prstClr val="black"/>
                </a:solidFill>
                <a:latin typeface="Times New Roman" panose="02020603050405020304" pitchFamily="18" charset="0"/>
                <a:cs typeface="Times New Roman" panose="02020603050405020304" pitchFamily="18" charset="0"/>
              </a:rPr>
              <a:t>.</a:t>
            </a:r>
          </a:p>
          <a:p>
            <a:pPr lvl="1" algn="just" defTabSz="829178"/>
            <a:r>
              <a:rPr lang="en-US" sz="2000" dirty="0">
                <a:solidFill>
                  <a:prstClr val="black"/>
                </a:solidFill>
                <a:latin typeface="Times New Roman" panose="02020603050405020304" pitchFamily="18" charset="0"/>
                <a:cs typeface="Times New Roman" panose="02020603050405020304" pitchFamily="18" charset="0"/>
              </a:rPr>
              <a:t>      </a:t>
            </a:r>
            <a:r>
              <a:rPr lang="en-US" sz="2000" b="1" dirty="0">
                <a:solidFill>
                  <a:prstClr val="black"/>
                </a:solidFill>
                <a:latin typeface="Times New Roman" panose="02020603050405020304" pitchFamily="18" charset="0"/>
                <a:cs typeface="Times New Roman" panose="02020603050405020304" pitchFamily="18" charset="0"/>
              </a:rPr>
              <a:t>Disadvantage</a:t>
            </a:r>
            <a:r>
              <a:rPr lang="en-US" sz="2000" dirty="0">
                <a:solidFill>
                  <a:prstClr val="black"/>
                </a:solidFill>
                <a:latin typeface="Times New Roman" panose="02020603050405020304" pitchFamily="18" charset="0"/>
                <a:cs typeface="Times New Roman" panose="02020603050405020304" pitchFamily="18" charset="0"/>
              </a:rPr>
              <a:t>: they require the server to generate the </a:t>
            </a:r>
            <a:r>
              <a:rPr lang="en-US" sz="2000" dirty="0" smtClean="0">
                <a:solidFill>
                  <a:prstClr val="black"/>
                </a:solidFill>
                <a:latin typeface="Times New Roman" panose="02020603050405020304" pitchFamily="18" charset="0"/>
                <a:cs typeface="Times New Roman" panose="02020603050405020304" pitchFamily="18" charset="0"/>
              </a:rPr>
              <a:t>counter </a:t>
            </a:r>
            <a:r>
              <a:rPr lang="en-US" sz="2000" dirty="0">
                <a:solidFill>
                  <a:prstClr val="black"/>
                </a:solidFill>
                <a:latin typeface="Times New Roman" panose="02020603050405020304" pitchFamily="18" charset="0"/>
                <a:cs typeface="Times New Roman" panose="02020603050405020304" pitchFamily="18" charset="0"/>
              </a:rPr>
              <a:t> value, and also </a:t>
            </a:r>
            <a:endParaRPr lang="en-US" sz="2000" dirty="0" smtClean="0">
              <a:solidFill>
                <a:prstClr val="black"/>
              </a:solidFill>
              <a:latin typeface="Times New Roman" panose="02020603050405020304" pitchFamily="18" charset="0"/>
              <a:cs typeface="Times New Roman" panose="02020603050405020304" pitchFamily="18" charset="0"/>
            </a:endParaRPr>
          </a:p>
          <a:p>
            <a:pPr lvl="1" algn="just" defTabSz="829178"/>
            <a:r>
              <a:rPr lang="en-US" sz="2000" dirty="0" smtClean="0">
                <a:solidFill>
                  <a:prstClr val="black"/>
                </a:solidFill>
                <a:latin typeface="Times New Roman" panose="02020603050405020304" pitchFamily="18" charset="0"/>
                <a:cs typeface="Times New Roman" panose="02020603050405020304" pitchFamily="18" charset="0"/>
              </a:rPr>
              <a:t>                              need a single master to ensure the counters aren’t duplicated.</a:t>
            </a:r>
          </a:p>
          <a:p>
            <a:pPr marL="342900" lvl="1" indent="-342900" algn="just" defTabSz="829178">
              <a:buFont typeface="Arial" panose="020B0604020202020204" pitchFamily="34" charset="0"/>
              <a:buChar char="•"/>
            </a:pPr>
            <a:endParaRPr lang="en-IN" sz="2000" b="1" dirty="0" smtClean="0">
              <a:solidFill>
                <a:prstClr val="black"/>
              </a:solidFill>
              <a:latin typeface="Times New Roman" panose="02020603050405020304" pitchFamily="18" charset="0"/>
              <a:cs typeface="Times New Roman" panose="02020603050405020304" pitchFamily="18" charset="0"/>
            </a:endParaRPr>
          </a:p>
          <a:p>
            <a:pPr marL="0" lvl="1" algn="just" defTabSz="829178"/>
            <a:endParaRPr lang="en-IN" sz="2000" b="1" dirty="0" smtClean="0">
              <a:solidFill>
                <a:prstClr val="black"/>
              </a:solidFill>
              <a:latin typeface="Times New Roman" panose="02020603050405020304" pitchFamily="18" charset="0"/>
              <a:cs typeface="Times New Roman" panose="02020603050405020304" pitchFamily="18" charset="0"/>
            </a:endParaRPr>
          </a:p>
          <a:p>
            <a:pPr marL="342900" lvl="1" indent="-342900" algn="just" defTabSz="829178">
              <a:buFont typeface="Arial" panose="020B0604020202020204" pitchFamily="34" charset="0"/>
              <a:buChar char="•"/>
            </a:pPr>
            <a:r>
              <a:rPr lang="en-IN" sz="2400" b="1" dirty="0" smtClean="0">
                <a:solidFill>
                  <a:prstClr val="black"/>
                </a:solidFill>
                <a:latin typeface="Times New Roman" panose="02020603050405020304" pitchFamily="18" charset="0"/>
                <a:cs typeface="Times New Roman" panose="02020603050405020304" pitchFamily="18" charset="0"/>
              </a:rPr>
              <a:t>Approach 2 </a:t>
            </a:r>
            <a:r>
              <a:rPr lang="en-IN" sz="2400" b="1" dirty="0">
                <a:solidFill>
                  <a:prstClr val="black"/>
                </a:solidFill>
                <a:latin typeface="Times New Roman" panose="02020603050405020304" pitchFamily="18" charset="0"/>
                <a:cs typeface="Times New Roman" panose="02020603050405020304" pitchFamily="18" charset="0"/>
              </a:rPr>
              <a:t>: </a:t>
            </a:r>
            <a:r>
              <a:rPr lang="en-IN" sz="2400" dirty="0" smtClean="0">
                <a:solidFill>
                  <a:prstClr val="black"/>
                </a:solidFill>
                <a:latin typeface="Times New Roman" panose="02020603050405020304" pitchFamily="18" charset="0"/>
                <a:cs typeface="Times New Roman" panose="02020603050405020304" pitchFamily="18" charset="0"/>
              </a:rPr>
              <a:t>creating </a:t>
            </a:r>
            <a:r>
              <a:rPr lang="en-IN" sz="2400" dirty="0">
                <a:solidFill>
                  <a:prstClr val="black"/>
                </a:solidFill>
                <a:latin typeface="Times New Roman" panose="02020603050405020304" pitchFamily="18" charset="0"/>
                <a:cs typeface="Times New Roman" panose="02020603050405020304" pitchFamily="18" charset="0"/>
              </a:rPr>
              <a:t>a </a:t>
            </a:r>
            <a:r>
              <a:rPr lang="en-IN" sz="2400" b="1" dirty="0">
                <a:solidFill>
                  <a:prstClr val="black"/>
                </a:solidFill>
                <a:latin typeface="Times New Roman" panose="02020603050405020304" pitchFamily="18" charset="0"/>
                <a:cs typeface="Times New Roman" panose="02020603050405020304" pitchFamily="18" charset="0"/>
              </a:rPr>
              <a:t>GUID, </a:t>
            </a:r>
            <a:r>
              <a:rPr lang="en-US" sz="2400" dirty="0" smtClean="0">
                <a:solidFill>
                  <a:prstClr val="black"/>
                </a:solidFill>
                <a:latin typeface="Times New Roman" panose="02020603050405020304" pitchFamily="18" charset="0"/>
                <a:cs typeface="Times New Roman" panose="02020603050405020304" pitchFamily="18" charset="0"/>
              </a:rPr>
              <a:t>large </a:t>
            </a:r>
            <a:r>
              <a:rPr lang="en-US" sz="2400" dirty="0">
                <a:solidFill>
                  <a:prstClr val="black"/>
                </a:solidFill>
                <a:latin typeface="Times New Roman" panose="02020603050405020304" pitchFamily="18" charset="0"/>
                <a:cs typeface="Times New Roman" panose="02020603050405020304" pitchFamily="18" charset="0"/>
              </a:rPr>
              <a:t>random number that’s guaranteed to be </a:t>
            </a:r>
            <a:r>
              <a:rPr lang="en-US" sz="2400" dirty="0" smtClean="0">
                <a:solidFill>
                  <a:prstClr val="black"/>
                </a:solidFill>
                <a:latin typeface="Times New Roman" panose="02020603050405020304" pitchFamily="18" charset="0"/>
                <a:cs typeface="Times New Roman" panose="02020603050405020304" pitchFamily="18" charset="0"/>
              </a:rPr>
              <a:t>unique</a:t>
            </a:r>
            <a:r>
              <a:rPr lang="en-US" sz="2400" dirty="0">
                <a:solidFill>
                  <a:prstClr val="black"/>
                </a:solidFill>
                <a:latin typeface="Times New Roman" panose="02020603050405020304" pitchFamily="18" charset="0"/>
                <a:cs typeface="Times New Roman" panose="02020603050405020304" pitchFamily="18" charset="0"/>
              </a:rPr>
              <a:t>. These use some combination of dates, hardware information, and whatever other sources </a:t>
            </a:r>
            <a:r>
              <a:rPr lang="en-US" sz="2400" dirty="0" smtClean="0">
                <a:solidFill>
                  <a:prstClr val="black"/>
                </a:solidFill>
                <a:latin typeface="Times New Roman" panose="02020603050405020304" pitchFamily="18" charset="0"/>
                <a:cs typeface="Times New Roman" panose="02020603050405020304" pitchFamily="18" charset="0"/>
              </a:rPr>
              <a:t>of randomness </a:t>
            </a:r>
            <a:r>
              <a:rPr lang="en-US" sz="2400" dirty="0">
                <a:solidFill>
                  <a:prstClr val="black"/>
                </a:solidFill>
                <a:latin typeface="Times New Roman" panose="02020603050405020304" pitchFamily="18" charset="0"/>
                <a:cs typeface="Times New Roman" panose="02020603050405020304" pitchFamily="18" charset="0"/>
              </a:rPr>
              <a:t>they can pick </a:t>
            </a:r>
            <a:r>
              <a:rPr lang="en-US" sz="2400" dirty="0" smtClean="0">
                <a:solidFill>
                  <a:prstClr val="black"/>
                </a:solidFill>
                <a:latin typeface="Times New Roman" panose="02020603050405020304" pitchFamily="18" charset="0"/>
                <a:cs typeface="Times New Roman" panose="02020603050405020304" pitchFamily="18" charset="0"/>
              </a:rPr>
              <a:t>up</a:t>
            </a:r>
          </a:p>
          <a:p>
            <a:pPr marL="0" lvl="1" algn="just" defTabSz="829178"/>
            <a:endParaRPr lang="en-US" sz="2000" dirty="0" smtClean="0">
              <a:solidFill>
                <a:prstClr val="black"/>
              </a:solidFill>
              <a:latin typeface="Times New Roman" panose="02020603050405020304" pitchFamily="18" charset="0"/>
              <a:cs typeface="Times New Roman" panose="02020603050405020304" pitchFamily="18" charset="0"/>
            </a:endParaRPr>
          </a:p>
          <a:p>
            <a:pPr marL="457200" lvl="2" algn="just" defTabSz="829178"/>
            <a:r>
              <a:rPr lang="en-US" sz="2000" dirty="0">
                <a:solidFill>
                  <a:prstClr val="black"/>
                </a:solidFill>
                <a:latin typeface="Times New Roman" panose="02020603050405020304" pitchFamily="18" charset="0"/>
                <a:cs typeface="Times New Roman" panose="02020603050405020304" pitchFamily="18" charset="0"/>
              </a:rPr>
              <a:t>     </a:t>
            </a:r>
            <a:r>
              <a:rPr lang="en-US" sz="2000" b="1" dirty="0">
                <a:solidFill>
                  <a:prstClr val="black"/>
                </a:solidFill>
                <a:latin typeface="Times New Roman" panose="02020603050405020304" pitchFamily="18" charset="0"/>
                <a:cs typeface="Times New Roman" panose="02020603050405020304" pitchFamily="18" charset="0"/>
              </a:rPr>
              <a:t>Advantage</a:t>
            </a:r>
            <a:r>
              <a:rPr lang="en-US" sz="2000" dirty="0">
                <a:solidFill>
                  <a:prstClr val="black"/>
                </a:solidFill>
                <a:latin typeface="Times New Roman" panose="02020603050405020304" pitchFamily="18" charset="0"/>
                <a:cs typeface="Times New Roman" panose="02020603050405020304" pitchFamily="18" charset="0"/>
              </a:rPr>
              <a:t> : The nice thing about GUIDs is that they can be generated by anyone </a:t>
            </a:r>
            <a:r>
              <a:rPr lang="en-US" sz="2000" dirty="0" smtClean="0">
                <a:solidFill>
                  <a:prstClr val="black"/>
                </a:solidFill>
                <a:latin typeface="Times New Roman" panose="02020603050405020304" pitchFamily="18" charset="0"/>
                <a:cs typeface="Times New Roman" panose="02020603050405020304" pitchFamily="18" charset="0"/>
              </a:rPr>
              <a:t>and will </a:t>
            </a:r>
            <a:r>
              <a:rPr lang="en-US" sz="2000" dirty="0">
                <a:solidFill>
                  <a:prstClr val="black"/>
                </a:solidFill>
                <a:latin typeface="Times New Roman" panose="02020603050405020304" pitchFamily="18" charset="0"/>
                <a:cs typeface="Times New Roman" panose="02020603050405020304" pitchFamily="18" charset="0"/>
              </a:rPr>
              <a:t>never get a </a:t>
            </a:r>
            <a:r>
              <a:rPr lang="en-US" sz="2000" dirty="0" smtClean="0">
                <a:solidFill>
                  <a:prstClr val="black"/>
                </a:solidFill>
                <a:latin typeface="Times New Roman" panose="02020603050405020304" pitchFamily="18" charset="0"/>
                <a:cs typeface="Times New Roman" panose="02020603050405020304" pitchFamily="18" charset="0"/>
              </a:rPr>
              <a:t>duplicate.</a:t>
            </a:r>
          </a:p>
          <a:p>
            <a:pPr marL="457200" lvl="2" algn="just" defTabSz="829178"/>
            <a:r>
              <a:rPr lang="en-US" sz="2000" b="1" dirty="0">
                <a:solidFill>
                  <a:prstClr val="black"/>
                </a:solidFill>
                <a:latin typeface="Times New Roman" panose="02020603050405020304" pitchFamily="18" charset="0"/>
                <a:cs typeface="Times New Roman" panose="02020603050405020304" pitchFamily="18" charset="0"/>
              </a:rPr>
              <a:t>     Disadvantage : </a:t>
            </a:r>
            <a:r>
              <a:rPr lang="en-US" sz="2000" dirty="0">
                <a:solidFill>
                  <a:prstClr val="black"/>
                </a:solidFill>
                <a:latin typeface="Times New Roman" panose="02020603050405020304" pitchFamily="18" charset="0"/>
                <a:cs typeface="Times New Roman" panose="02020603050405020304" pitchFamily="18" charset="0"/>
              </a:rPr>
              <a:t>they are large and can’t be compared directly </a:t>
            </a:r>
            <a:r>
              <a:rPr lang="en-US" sz="2000" dirty="0" smtClean="0">
                <a:solidFill>
                  <a:prstClr val="black"/>
                </a:solidFill>
                <a:latin typeface="Times New Roman" panose="02020603050405020304" pitchFamily="18" charset="0"/>
                <a:cs typeface="Times New Roman" panose="02020603050405020304" pitchFamily="18" charset="0"/>
              </a:rPr>
              <a:t>for  recentness</a:t>
            </a:r>
            <a:r>
              <a:rPr lang="en-US" sz="2000" dirty="0">
                <a:solidFill>
                  <a:prstClr val="black"/>
                </a:solidFill>
                <a:latin typeface="Times New Roman" panose="02020603050405020304" pitchFamily="18" charset="0"/>
                <a:cs typeface="Times New Roman" panose="02020603050405020304" pitchFamily="18" charset="0"/>
              </a:rPr>
              <a:t>.</a:t>
            </a:r>
            <a:endParaRPr lang="en-IN" sz="2000" dirty="0" smtClean="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6423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4" name="Rectangle 3"/>
          <p:cNvSpPr/>
          <p:nvPr/>
        </p:nvSpPr>
        <p:spPr>
          <a:xfrm>
            <a:off x="2402970" y="577820"/>
            <a:ext cx="8936924" cy="5940088"/>
          </a:xfrm>
          <a:prstGeom prst="rect">
            <a:avLst/>
          </a:prstGeom>
        </p:spPr>
        <p:txBody>
          <a:bodyPr wrap="square">
            <a:spAutoFit/>
          </a:bodyPr>
          <a:lstStyle/>
          <a:p>
            <a:pPr marL="259118" indent="-259118" algn="just" defTabSz="829178">
              <a:buFont typeface="Arial" panose="020B0604020202020204" pitchFamily="34" charset="0"/>
              <a:buChar char="•"/>
            </a:pPr>
            <a:r>
              <a:rPr lang="en-US" sz="2400" b="1" dirty="0" smtClean="0">
                <a:solidFill>
                  <a:prstClr val="black"/>
                </a:solidFill>
                <a:latin typeface="Times New Roman" panose="02020603050405020304" pitchFamily="18" charset="0"/>
                <a:cs typeface="Times New Roman" panose="02020603050405020304" pitchFamily="18" charset="0"/>
              </a:rPr>
              <a:t>Approach 3</a:t>
            </a:r>
            <a:r>
              <a:rPr lang="en-US" sz="2400" dirty="0" smtClean="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 With a big enough </a:t>
            </a:r>
            <a:r>
              <a:rPr lang="en-US" sz="2400" b="1" dirty="0">
                <a:solidFill>
                  <a:prstClr val="black"/>
                </a:solidFill>
                <a:latin typeface="Times New Roman" panose="02020603050405020304" pitchFamily="18" charset="0"/>
                <a:cs typeface="Times New Roman" panose="02020603050405020304" pitchFamily="18" charset="0"/>
              </a:rPr>
              <a:t>hash key </a:t>
            </a:r>
            <a:r>
              <a:rPr lang="en-US" sz="2400" b="1" dirty="0" smtClean="0">
                <a:solidFill>
                  <a:prstClr val="black"/>
                </a:solidFill>
                <a:latin typeface="Times New Roman" panose="02020603050405020304" pitchFamily="18" charset="0"/>
                <a:cs typeface="Times New Roman" panose="02020603050405020304" pitchFamily="18" charset="0"/>
              </a:rPr>
              <a:t>size</a:t>
            </a:r>
            <a:r>
              <a:rPr lang="en-US" sz="2400" dirty="0" smtClean="0">
                <a:solidFill>
                  <a:prstClr val="black"/>
                </a:solidFill>
                <a:latin typeface="Times New Roman" panose="02020603050405020304" pitchFamily="18" charset="0"/>
                <a:cs typeface="Times New Roman" panose="02020603050405020304" pitchFamily="18" charset="0"/>
              </a:rPr>
              <a:t>, a </a:t>
            </a:r>
            <a:r>
              <a:rPr lang="en-US" sz="2400" dirty="0">
                <a:solidFill>
                  <a:prstClr val="black"/>
                </a:solidFill>
                <a:latin typeface="Times New Roman" panose="02020603050405020304" pitchFamily="18" charset="0"/>
                <a:cs typeface="Times New Roman" panose="02020603050405020304" pitchFamily="18" charset="0"/>
              </a:rPr>
              <a:t>content hash can be globally unique like a GUID and can also be generated by </a:t>
            </a:r>
            <a:r>
              <a:rPr lang="en-US" sz="2400" dirty="0" smtClean="0">
                <a:solidFill>
                  <a:prstClr val="black"/>
                </a:solidFill>
                <a:latin typeface="Times New Roman" panose="02020603050405020304" pitchFamily="18" charset="0"/>
                <a:cs typeface="Times New Roman" panose="02020603050405020304" pitchFamily="18" charset="0"/>
              </a:rPr>
              <a:t>anyone.</a:t>
            </a:r>
          </a:p>
          <a:p>
            <a:pPr algn="just" defTabSz="829178"/>
            <a:endParaRPr lang="en-US" sz="2000" dirty="0" smtClean="0">
              <a:solidFill>
                <a:prstClr val="black"/>
              </a:solidFill>
              <a:latin typeface="Times New Roman" panose="02020603050405020304" pitchFamily="18" charset="0"/>
              <a:cs typeface="Times New Roman" panose="02020603050405020304" pitchFamily="18" charset="0"/>
            </a:endParaRPr>
          </a:p>
          <a:p>
            <a:pPr lvl="1" algn="just" defTabSz="829178"/>
            <a:r>
              <a:rPr lang="en-US" sz="2000" b="1" dirty="0" smtClean="0">
                <a:solidFill>
                  <a:prstClr val="black"/>
                </a:solidFill>
                <a:latin typeface="Times New Roman" panose="02020603050405020304" pitchFamily="18" charset="0"/>
                <a:cs typeface="Times New Roman" panose="02020603050405020304" pitchFamily="18" charset="0"/>
              </a:rPr>
              <a:t>Advantage</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smtClean="0">
                <a:solidFill>
                  <a:prstClr val="black"/>
                </a:solidFill>
                <a:latin typeface="Times New Roman" panose="02020603050405020304" pitchFamily="18" charset="0"/>
                <a:cs typeface="Times New Roman" panose="02020603050405020304" pitchFamily="18" charset="0"/>
              </a:rPr>
              <a:t>any </a:t>
            </a:r>
            <a:r>
              <a:rPr lang="en-US" sz="2000" dirty="0">
                <a:solidFill>
                  <a:prstClr val="black"/>
                </a:solidFill>
                <a:latin typeface="Times New Roman" panose="02020603050405020304" pitchFamily="18" charset="0"/>
                <a:cs typeface="Times New Roman" panose="02020603050405020304" pitchFamily="18" charset="0"/>
              </a:rPr>
              <a:t>node will generate the same content hash for same resource data.      </a:t>
            </a:r>
            <a:endParaRPr lang="en-US" sz="2000" dirty="0" smtClean="0">
              <a:solidFill>
                <a:prstClr val="black"/>
              </a:solidFill>
              <a:latin typeface="Times New Roman" panose="02020603050405020304" pitchFamily="18" charset="0"/>
              <a:cs typeface="Times New Roman" panose="02020603050405020304" pitchFamily="18" charset="0"/>
            </a:endParaRPr>
          </a:p>
          <a:p>
            <a:pPr lvl="1" algn="just" defTabSz="829178"/>
            <a:endParaRPr lang="en-US" sz="2000" dirty="0" smtClean="0">
              <a:solidFill>
                <a:prstClr val="black"/>
              </a:solidFill>
              <a:latin typeface="Times New Roman" panose="02020603050405020304" pitchFamily="18" charset="0"/>
              <a:cs typeface="Times New Roman" panose="02020603050405020304" pitchFamily="18" charset="0"/>
            </a:endParaRPr>
          </a:p>
          <a:p>
            <a:pPr lvl="1" algn="just" defTabSz="829178"/>
            <a:r>
              <a:rPr lang="en-US" sz="2000" b="1" dirty="0" smtClean="0">
                <a:solidFill>
                  <a:prstClr val="black"/>
                </a:solidFill>
                <a:latin typeface="Times New Roman" panose="02020603050405020304" pitchFamily="18" charset="0"/>
                <a:cs typeface="Times New Roman" panose="02020603050405020304" pitchFamily="18" charset="0"/>
              </a:rPr>
              <a:t>Disadvantage: </a:t>
            </a:r>
            <a:r>
              <a:rPr lang="en-US" sz="2000" dirty="0" smtClean="0">
                <a:solidFill>
                  <a:prstClr val="black"/>
                </a:solidFill>
                <a:latin typeface="Times New Roman" panose="02020603050405020304" pitchFamily="18" charset="0"/>
                <a:cs typeface="Times New Roman" panose="02020603050405020304" pitchFamily="18" charset="0"/>
              </a:rPr>
              <a:t>However</a:t>
            </a:r>
            <a:r>
              <a:rPr lang="en-US" sz="2000" dirty="0">
                <a:solidFill>
                  <a:prstClr val="black"/>
                </a:solidFill>
                <a:latin typeface="Times New Roman" panose="02020603050405020304" pitchFamily="18" charset="0"/>
                <a:cs typeface="Times New Roman" panose="02020603050405020304" pitchFamily="18" charset="0"/>
              </a:rPr>
              <a:t>, like GUIDs they can’t be directly compared for recentness, and they can be lengthy.</a:t>
            </a:r>
            <a:endParaRPr lang="en-IN" sz="2000" b="1" dirty="0" smtClean="0">
              <a:solidFill>
                <a:prstClr val="black"/>
              </a:solidFill>
              <a:latin typeface="Times New Roman" panose="02020603050405020304" pitchFamily="18" charset="0"/>
              <a:cs typeface="Times New Roman" panose="02020603050405020304" pitchFamily="18" charset="0"/>
            </a:endParaRPr>
          </a:p>
          <a:p>
            <a:pPr marL="0" lvl="1" algn="just" defTabSz="829178"/>
            <a:endParaRPr lang="en-IN" sz="2000" b="1" dirty="0" smtClean="0">
              <a:solidFill>
                <a:prstClr val="black"/>
              </a:solidFill>
              <a:latin typeface="Times New Roman" panose="02020603050405020304" pitchFamily="18" charset="0"/>
              <a:cs typeface="Times New Roman" panose="02020603050405020304" pitchFamily="18" charset="0"/>
            </a:endParaRPr>
          </a:p>
          <a:p>
            <a:pPr marL="342900" lvl="1" indent="-342900" algn="just" defTabSz="829178">
              <a:buFont typeface="Arial" panose="020B0604020202020204" pitchFamily="34" charset="0"/>
              <a:buChar char="•"/>
            </a:pPr>
            <a:r>
              <a:rPr lang="en-IN" sz="2400" b="1" dirty="0" smtClean="0">
                <a:solidFill>
                  <a:prstClr val="black"/>
                </a:solidFill>
                <a:latin typeface="Times New Roman" panose="02020603050405020304" pitchFamily="18" charset="0"/>
                <a:cs typeface="Times New Roman" panose="02020603050405020304" pitchFamily="18" charset="0"/>
              </a:rPr>
              <a:t>Approach 2 </a:t>
            </a:r>
            <a:r>
              <a:rPr lang="en-IN" sz="2400" b="1" dirty="0">
                <a:solidFill>
                  <a:prstClr val="black"/>
                </a:solidFill>
                <a:latin typeface="Times New Roman" panose="02020603050405020304" pitchFamily="18" charset="0"/>
                <a:cs typeface="Times New Roman" panose="02020603050405020304" pitchFamily="18" charset="0"/>
              </a:rPr>
              <a:t>: </a:t>
            </a:r>
            <a:r>
              <a:rPr lang="en-IN" sz="2400" dirty="0" smtClean="0">
                <a:solidFill>
                  <a:prstClr val="black"/>
                </a:solidFill>
                <a:latin typeface="Times New Roman" panose="02020603050405020304" pitchFamily="18" charset="0"/>
                <a:cs typeface="Times New Roman" panose="02020603050405020304" pitchFamily="18" charset="0"/>
              </a:rPr>
              <a:t>U</a:t>
            </a:r>
            <a:r>
              <a:rPr lang="en-US" sz="2400" dirty="0" smtClean="0">
                <a:solidFill>
                  <a:prstClr val="black"/>
                </a:solidFill>
                <a:latin typeface="Times New Roman" panose="02020603050405020304" pitchFamily="18" charset="0"/>
                <a:cs typeface="Times New Roman" panose="02020603050405020304" pitchFamily="18" charset="0"/>
              </a:rPr>
              <a:t>se </a:t>
            </a:r>
            <a:r>
              <a:rPr lang="en-US" sz="2400" dirty="0">
                <a:solidFill>
                  <a:prstClr val="black"/>
                </a:solidFill>
                <a:latin typeface="Times New Roman" panose="02020603050405020304" pitchFamily="18" charset="0"/>
                <a:cs typeface="Times New Roman" panose="02020603050405020304" pitchFamily="18" charset="0"/>
              </a:rPr>
              <a:t>the </a:t>
            </a:r>
            <a:r>
              <a:rPr lang="en-US" sz="2400" b="1" dirty="0">
                <a:solidFill>
                  <a:prstClr val="black"/>
                </a:solidFill>
                <a:latin typeface="Times New Roman" panose="02020603050405020304" pitchFamily="18" charset="0"/>
                <a:cs typeface="Times New Roman" panose="02020603050405020304" pitchFamily="18" charset="0"/>
              </a:rPr>
              <a:t>timestamp</a:t>
            </a:r>
            <a:r>
              <a:rPr lang="en-US" sz="2400" dirty="0">
                <a:solidFill>
                  <a:prstClr val="black"/>
                </a:solidFill>
                <a:latin typeface="Times New Roman" panose="02020603050405020304" pitchFamily="18" charset="0"/>
                <a:cs typeface="Times New Roman" panose="02020603050405020304" pitchFamily="18" charset="0"/>
              </a:rPr>
              <a:t> of the last update. Like counters, they are </a:t>
            </a:r>
            <a:r>
              <a:rPr lang="en-US" sz="2400" dirty="0" smtClean="0">
                <a:solidFill>
                  <a:prstClr val="black"/>
                </a:solidFill>
                <a:latin typeface="Times New Roman" panose="02020603050405020304" pitchFamily="18" charset="0"/>
                <a:cs typeface="Times New Roman" panose="02020603050405020304" pitchFamily="18" charset="0"/>
              </a:rPr>
              <a:t>reasonably short </a:t>
            </a:r>
            <a:r>
              <a:rPr lang="en-US" sz="2400" dirty="0">
                <a:solidFill>
                  <a:prstClr val="black"/>
                </a:solidFill>
                <a:latin typeface="Times New Roman" panose="02020603050405020304" pitchFamily="18" charset="0"/>
                <a:cs typeface="Times New Roman" panose="02020603050405020304" pitchFamily="18" charset="0"/>
              </a:rPr>
              <a:t>and can be directly compared for </a:t>
            </a:r>
            <a:r>
              <a:rPr lang="en-US" sz="2400" dirty="0" smtClean="0">
                <a:solidFill>
                  <a:prstClr val="black"/>
                </a:solidFill>
                <a:latin typeface="Times New Roman" panose="02020603050405020304" pitchFamily="18" charset="0"/>
                <a:cs typeface="Times New Roman" panose="02020603050405020304" pitchFamily="18" charset="0"/>
              </a:rPr>
              <a:t>recentness.</a:t>
            </a:r>
            <a:endParaRPr lang="en-US" sz="2000" dirty="0" smtClean="0">
              <a:solidFill>
                <a:prstClr val="black"/>
              </a:solidFill>
              <a:latin typeface="Times New Roman" panose="02020603050405020304" pitchFamily="18" charset="0"/>
              <a:cs typeface="Times New Roman" panose="02020603050405020304" pitchFamily="18" charset="0"/>
            </a:endParaRPr>
          </a:p>
          <a:p>
            <a:pPr marL="457200" lvl="2" algn="just" defTabSz="829178"/>
            <a:r>
              <a:rPr lang="en-US" sz="2000" dirty="0">
                <a:solidFill>
                  <a:prstClr val="black"/>
                </a:solidFill>
                <a:latin typeface="Times New Roman" panose="02020603050405020304" pitchFamily="18" charset="0"/>
                <a:cs typeface="Times New Roman" panose="02020603050405020304" pitchFamily="18" charset="0"/>
              </a:rPr>
              <a:t>     </a:t>
            </a:r>
            <a:r>
              <a:rPr lang="en-US" sz="2000" b="1" dirty="0">
                <a:solidFill>
                  <a:prstClr val="black"/>
                </a:solidFill>
                <a:latin typeface="Times New Roman" panose="02020603050405020304" pitchFamily="18" charset="0"/>
                <a:cs typeface="Times New Roman" panose="02020603050405020304" pitchFamily="18" charset="0"/>
              </a:rPr>
              <a:t>Advantage</a:t>
            </a:r>
            <a:r>
              <a:rPr lang="en-US" sz="2000" dirty="0">
                <a:solidFill>
                  <a:prstClr val="black"/>
                </a:solidFill>
                <a:latin typeface="Times New Roman" panose="02020603050405020304" pitchFamily="18" charset="0"/>
                <a:cs typeface="Times New Roman" panose="02020603050405020304" pitchFamily="18" charset="0"/>
              </a:rPr>
              <a:t> : Multiple machines can generate timestamps—but to work properly, their clocks have to </a:t>
            </a:r>
            <a:r>
              <a:rPr lang="en-US" sz="2000" dirty="0" smtClean="0">
                <a:solidFill>
                  <a:prstClr val="black"/>
                </a:solidFill>
                <a:latin typeface="Times New Roman" panose="02020603050405020304" pitchFamily="18" charset="0"/>
                <a:cs typeface="Times New Roman" panose="02020603050405020304" pitchFamily="18" charset="0"/>
              </a:rPr>
              <a:t>be kept </a:t>
            </a:r>
            <a:r>
              <a:rPr lang="en-US" sz="2000" dirty="0">
                <a:solidFill>
                  <a:prstClr val="black"/>
                </a:solidFill>
                <a:latin typeface="Times New Roman" panose="02020603050405020304" pitchFamily="18" charset="0"/>
                <a:cs typeface="Times New Roman" panose="02020603050405020304" pitchFamily="18" charset="0"/>
              </a:rPr>
              <a:t>in </a:t>
            </a:r>
            <a:r>
              <a:rPr lang="en-US" sz="2000" dirty="0" smtClean="0">
                <a:solidFill>
                  <a:prstClr val="black"/>
                </a:solidFill>
                <a:latin typeface="Times New Roman" panose="02020603050405020304" pitchFamily="18" charset="0"/>
                <a:cs typeface="Times New Roman" panose="02020603050405020304" pitchFamily="18" charset="0"/>
              </a:rPr>
              <a:t>sync.</a:t>
            </a:r>
            <a:r>
              <a:rPr lang="en-US" sz="2000" b="1" dirty="0" smtClean="0">
                <a:solidFill>
                  <a:prstClr val="black"/>
                </a:solidFill>
                <a:latin typeface="Times New Roman" panose="02020603050405020304" pitchFamily="18" charset="0"/>
                <a:cs typeface="Times New Roman" panose="02020603050405020304" pitchFamily="18" charset="0"/>
              </a:rPr>
              <a:t>    </a:t>
            </a:r>
          </a:p>
          <a:p>
            <a:pPr marL="457200" lvl="2" algn="just" defTabSz="829178"/>
            <a:r>
              <a:rPr lang="en-US" sz="2000" b="1" dirty="0" smtClean="0">
                <a:solidFill>
                  <a:prstClr val="black"/>
                </a:solidFill>
                <a:latin typeface="Times New Roman" panose="02020603050405020304" pitchFamily="18" charset="0"/>
                <a:cs typeface="Times New Roman" panose="02020603050405020304" pitchFamily="18" charset="0"/>
              </a:rPr>
              <a:t> </a:t>
            </a:r>
          </a:p>
          <a:p>
            <a:pPr marL="457200" lvl="2" algn="just" defTabSz="829178"/>
            <a:r>
              <a:rPr lang="en-US" sz="2000" b="1" dirty="0" smtClean="0">
                <a:solidFill>
                  <a:prstClr val="black"/>
                </a:solidFill>
                <a:latin typeface="Times New Roman" panose="02020603050405020304" pitchFamily="18" charset="0"/>
                <a:cs typeface="Times New Roman" panose="02020603050405020304" pitchFamily="18" charset="0"/>
              </a:rPr>
              <a:t>Disadvantage </a:t>
            </a:r>
            <a:r>
              <a:rPr lang="en-US" sz="2000" b="1" dirty="0">
                <a:solidFill>
                  <a:prstClr val="black"/>
                </a:solidFill>
                <a:latin typeface="Times New Roman" panose="02020603050405020304" pitchFamily="18" charset="0"/>
                <a:cs typeface="Times New Roman" panose="02020603050405020304" pitchFamily="18" charset="0"/>
              </a:rPr>
              <a:t>: </a:t>
            </a:r>
            <a:r>
              <a:rPr lang="en-US" sz="2000" dirty="0">
                <a:solidFill>
                  <a:prstClr val="black"/>
                </a:solidFill>
                <a:latin typeface="Times New Roman" panose="02020603050405020304" pitchFamily="18" charset="0"/>
                <a:cs typeface="Times New Roman" panose="02020603050405020304" pitchFamily="18" charset="0"/>
              </a:rPr>
              <a:t>One node with a bad clock can cause all sorts of data corruptions. it’s no good using timestamps of </a:t>
            </a:r>
            <a:r>
              <a:rPr lang="en-US" sz="2000" dirty="0" smtClean="0">
                <a:solidFill>
                  <a:prstClr val="black"/>
                </a:solidFill>
                <a:latin typeface="Times New Roman" panose="02020603050405020304" pitchFamily="18" charset="0"/>
                <a:cs typeface="Times New Roman" panose="02020603050405020304" pitchFamily="18" charset="0"/>
              </a:rPr>
              <a:t>a millisecond precision if you get many updates per millisecond.</a:t>
            </a:r>
            <a:endParaRPr lang="en-IN" sz="2000" dirty="0" smtClean="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92225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6" name="Rectangle 5"/>
          <p:cNvSpPr/>
          <p:nvPr/>
        </p:nvSpPr>
        <p:spPr>
          <a:xfrm>
            <a:off x="2856000" y="189000"/>
            <a:ext cx="5480090" cy="523220"/>
          </a:xfrm>
          <a:prstGeom prst="rect">
            <a:avLst/>
          </a:prstGeom>
        </p:spPr>
        <p:txBody>
          <a:bodyPr wrap="none">
            <a:spAutoFit/>
          </a:bodyPr>
          <a:lstStyle/>
          <a:p>
            <a:r>
              <a:rPr lang="fr-FR"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Version Stamps on Multiple </a:t>
            </a:r>
            <a:r>
              <a:rPr lang="fr-FR"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Node</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2548033" y="826188"/>
            <a:ext cx="8845396" cy="5940088"/>
          </a:xfrm>
          <a:prstGeom prst="rect">
            <a:avLst/>
          </a:prstGeom>
        </p:spPr>
        <p:txBody>
          <a:bodyPr wrap="square">
            <a:spAutoFit/>
          </a:bodyPr>
          <a:lstStyle/>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The basic version stamp works well when you have a </a:t>
            </a:r>
            <a:r>
              <a:rPr lang="en-US" sz="2000" b="1" dirty="0">
                <a:latin typeface="Times New Roman" panose="02020603050405020304" pitchFamily="18" charset="0"/>
                <a:cs typeface="Times New Roman" panose="02020603050405020304" pitchFamily="18" charset="0"/>
              </a:rPr>
              <a:t>single authoritative </a:t>
            </a:r>
            <a:r>
              <a:rPr lang="en-US" sz="2000" dirty="0">
                <a:latin typeface="Times New Roman" panose="02020603050405020304" pitchFamily="18" charset="0"/>
                <a:cs typeface="Times New Roman" panose="02020603050405020304" pitchFamily="18" charset="0"/>
              </a:rPr>
              <a:t>source for data, such as </a:t>
            </a:r>
            <a:r>
              <a:rPr lang="en-US" sz="2000" dirty="0" smtClean="0">
                <a:latin typeface="Times New Roman" panose="02020603050405020304" pitchFamily="18" charset="0"/>
                <a:cs typeface="Times New Roman" panose="02020603050405020304" pitchFamily="18" charset="0"/>
              </a:rPr>
              <a:t>a single </a:t>
            </a:r>
            <a:r>
              <a:rPr lang="en-US" sz="2000" dirty="0">
                <a:latin typeface="Times New Roman" panose="02020603050405020304" pitchFamily="18" charset="0"/>
                <a:cs typeface="Times New Roman" panose="02020603050405020304" pitchFamily="18" charset="0"/>
              </a:rPr>
              <a:t>server or </a:t>
            </a:r>
            <a:r>
              <a:rPr lang="en-US" sz="2000" b="1" dirty="0">
                <a:latin typeface="Times New Roman" panose="02020603050405020304" pitchFamily="18" charset="0"/>
                <a:cs typeface="Times New Roman" panose="02020603050405020304" pitchFamily="18" charset="0"/>
              </a:rPr>
              <a:t>master-slave replication</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that case the </a:t>
            </a:r>
            <a:r>
              <a:rPr lang="en-US" sz="2000" b="1" dirty="0">
                <a:latin typeface="Times New Roman" panose="02020603050405020304" pitchFamily="18" charset="0"/>
                <a:cs typeface="Times New Roman" panose="02020603050405020304" pitchFamily="18" charset="0"/>
              </a:rPr>
              <a:t>version stamp is controlled by the </a:t>
            </a:r>
            <a:r>
              <a:rPr lang="en-US" sz="2000" b="1" dirty="0" smtClean="0">
                <a:latin typeface="Times New Roman" panose="02020603050405020304" pitchFamily="18" charset="0"/>
                <a:cs typeface="Times New Roman" panose="02020603050405020304" pitchFamily="18" charset="0"/>
              </a:rPr>
              <a:t>master. </a:t>
            </a:r>
            <a:r>
              <a:rPr lang="en-US" sz="2000" dirty="0" smtClean="0">
                <a:latin typeface="Times New Roman" panose="02020603050405020304" pitchFamily="18" charset="0"/>
                <a:cs typeface="Times New Roman" panose="02020603050405020304" pitchFamily="18" charset="0"/>
              </a:rPr>
              <a:t>Any </a:t>
            </a:r>
            <a:r>
              <a:rPr lang="en-US" sz="2000" dirty="0">
                <a:latin typeface="Times New Roman" panose="02020603050405020304" pitchFamily="18" charset="0"/>
                <a:cs typeface="Times New Roman" panose="02020603050405020304" pitchFamily="18" charset="0"/>
              </a:rPr>
              <a:t>slaves follow the master’s stamps. </a:t>
            </a:r>
            <a:endParaRPr lang="en-US" sz="2000" dirty="0" smtClean="0">
              <a:latin typeface="Times New Roman" panose="02020603050405020304" pitchFamily="18" charset="0"/>
              <a:cs typeface="Times New Roman" panose="02020603050405020304" pitchFamily="18" charset="0"/>
            </a:endParaRPr>
          </a:p>
          <a:p>
            <a:pPr marL="914400" lvl="1"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914400" lvl="1" indent="-457200" algn="just">
              <a:buFont typeface="+mj-lt"/>
              <a:buAutoNum type="arabicPeriod"/>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a </a:t>
            </a:r>
            <a:r>
              <a:rPr lang="en-US" sz="2000" b="1" dirty="0" smtClean="0">
                <a:latin typeface="Times New Roman" panose="02020603050405020304" pitchFamily="18" charset="0"/>
                <a:cs typeface="Times New Roman" panose="02020603050405020304" pitchFamily="18" charset="0"/>
              </a:rPr>
              <a:t>peer-to-peer distribution </a:t>
            </a:r>
            <a:r>
              <a:rPr lang="en-US" sz="2000" b="1" dirty="0">
                <a:latin typeface="Times New Roman" panose="02020603050405020304" pitchFamily="18" charset="0"/>
                <a:cs typeface="Times New Roman" panose="02020603050405020304" pitchFamily="18" charset="0"/>
              </a:rPr>
              <a:t>model </a:t>
            </a:r>
            <a:r>
              <a:rPr lang="en-US" sz="2000" dirty="0">
                <a:latin typeface="Times New Roman" panose="02020603050405020304" pitchFamily="18" charset="0"/>
                <a:cs typeface="Times New Roman" panose="02020603050405020304" pitchFamily="18" charset="0"/>
              </a:rPr>
              <a:t>because there’s no longer a single place to set the version stamps. If you’re asking two nodes for some data, you run into the chance that they may give you </a:t>
            </a:r>
            <a:r>
              <a:rPr lang="en-US" sz="2000" dirty="0" smtClean="0">
                <a:latin typeface="Times New Roman" panose="02020603050405020304" pitchFamily="18" charset="0"/>
                <a:cs typeface="Times New Roman" panose="02020603050405020304" pitchFamily="18" charset="0"/>
              </a:rPr>
              <a:t>different answers.</a:t>
            </a:r>
          </a:p>
          <a:p>
            <a:pPr marL="914400" lvl="1"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914400" lvl="1" indent="-457200" algn="just">
              <a:buFont typeface="+mj-lt"/>
              <a:buAutoNum type="arabicPeriod"/>
            </a:pPr>
            <a:r>
              <a:rPr lang="en-US" sz="2000" dirty="0">
                <a:latin typeface="Times New Roman" panose="02020603050405020304" pitchFamily="18" charset="0"/>
                <a:cs typeface="Times New Roman" panose="02020603050405020304" pitchFamily="18" charset="0"/>
              </a:rPr>
              <a:t>It may </a:t>
            </a:r>
            <a:r>
              <a:rPr lang="en-US" sz="2000" dirty="0" smtClean="0">
                <a:latin typeface="Times New Roman" panose="02020603050405020304" pitchFamily="18" charset="0"/>
                <a:cs typeface="Times New Roman" panose="02020603050405020304" pitchFamily="18" charset="0"/>
              </a:rPr>
              <a:t>be that </a:t>
            </a:r>
            <a:r>
              <a:rPr lang="en-US" sz="2000" dirty="0">
                <a:latin typeface="Times New Roman" panose="02020603050405020304" pitchFamily="18" charset="0"/>
                <a:cs typeface="Times New Roman" panose="02020603050405020304" pitchFamily="18" charset="0"/>
              </a:rPr>
              <a:t>an update has only reached one node but not the </a:t>
            </a:r>
            <a:r>
              <a:rPr lang="en-US" sz="2000" dirty="0" smtClean="0">
                <a:latin typeface="Times New Roman" panose="02020603050405020304" pitchFamily="18" charset="0"/>
                <a:cs typeface="Times New Roman" panose="02020603050405020304" pitchFamily="18" charset="0"/>
              </a:rPr>
              <a:t>other and it leads to inconsistent update.</a:t>
            </a:r>
          </a:p>
          <a:p>
            <a:pPr marL="914400" lvl="1"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914400" lvl="1" indent="-457200" algn="just">
              <a:buFont typeface="+mj-lt"/>
              <a:buAutoNum type="arabicPeriod"/>
            </a:pPr>
            <a:r>
              <a:rPr lang="en-US" sz="2000" dirty="0">
                <a:latin typeface="Times New Roman" panose="02020603050405020304" pitchFamily="18" charset="0"/>
                <a:cs typeface="Times New Roman" panose="02020603050405020304" pitchFamily="18" charset="0"/>
              </a:rPr>
              <a:t>The simplest form of version stamp is a counter. Each time a node updates the data, it </a:t>
            </a:r>
            <a:r>
              <a:rPr lang="en-US" sz="2000" dirty="0" smtClean="0">
                <a:latin typeface="Times New Roman" panose="02020603050405020304" pitchFamily="18" charset="0"/>
                <a:cs typeface="Times New Roman" panose="02020603050405020304" pitchFamily="18" charset="0"/>
              </a:rPr>
              <a:t>increments the </a:t>
            </a:r>
            <a:r>
              <a:rPr lang="en-US" sz="2000" dirty="0">
                <a:latin typeface="Times New Roman" panose="02020603050405020304" pitchFamily="18" charset="0"/>
                <a:cs typeface="Times New Roman" panose="02020603050405020304" pitchFamily="18" charset="0"/>
              </a:rPr>
              <a:t>counter and puts the value of the counter into the version stamp.</a:t>
            </a:r>
          </a:p>
          <a:p>
            <a:pPr marL="914400" lvl="1" indent="-457200">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In multiple-masters distributed version control systems ensure </a:t>
            </a:r>
            <a:r>
              <a:rPr lang="en-US" sz="2000" dirty="0">
                <a:latin typeface="Times New Roman" panose="02020603050405020304" pitchFamily="18" charset="0"/>
                <a:cs typeface="Times New Roman" panose="02020603050405020304" pitchFamily="18" charset="0"/>
              </a:rPr>
              <a:t>that all nodes contain a </a:t>
            </a:r>
            <a:r>
              <a:rPr lang="en-US" sz="2000" b="1" dirty="0">
                <a:latin typeface="Times New Roman" panose="02020603050405020304" pitchFamily="18" charset="0"/>
                <a:cs typeface="Times New Roman" panose="02020603050405020304" pitchFamily="18" charset="0"/>
              </a:rPr>
              <a:t>history of version stamps.</a:t>
            </a:r>
          </a:p>
          <a:p>
            <a:pPr marL="914400" lvl="1" indent="-457200">
              <a:buFont typeface="+mj-lt"/>
              <a:buAutoNum type="arabicPeriod"/>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21358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6" name="Rectangle 5"/>
          <p:cNvSpPr/>
          <p:nvPr/>
        </p:nvSpPr>
        <p:spPr>
          <a:xfrm>
            <a:off x="2856000" y="189000"/>
            <a:ext cx="5480090" cy="523220"/>
          </a:xfrm>
          <a:prstGeom prst="rect">
            <a:avLst/>
          </a:prstGeom>
        </p:spPr>
        <p:txBody>
          <a:bodyPr wrap="none">
            <a:spAutoFit/>
          </a:bodyPr>
          <a:lstStyle/>
          <a:p>
            <a:pPr algn="just"/>
            <a:r>
              <a:rPr lang="fr-FR"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Version Stamps on Multiple </a:t>
            </a:r>
            <a:r>
              <a:rPr lang="fr-FR" sz="2800" b="1" dirty="0" err="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Nodes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2572057" y="909000"/>
            <a:ext cx="8845396" cy="4708981"/>
          </a:xfrm>
          <a:prstGeom prst="rect">
            <a:avLst/>
          </a:prstGeom>
        </p:spPr>
        <p:txBody>
          <a:bodyPr wrap="square">
            <a:spAutoFit/>
          </a:bodyPr>
          <a:lstStyle/>
          <a:p>
            <a:pPr marL="914400" lvl="1"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would either require the clients </a:t>
            </a:r>
            <a:r>
              <a:rPr lang="en-US" sz="2000" dirty="0" smtClean="0">
                <a:latin typeface="Times New Roman" panose="02020603050405020304" pitchFamily="18" charset="0"/>
                <a:cs typeface="Times New Roman" panose="02020603050405020304" pitchFamily="18" charset="0"/>
              </a:rPr>
              <a:t>to hold </a:t>
            </a:r>
            <a:r>
              <a:rPr lang="en-US" sz="2000" dirty="0">
                <a:latin typeface="Times New Roman" panose="02020603050405020304" pitchFamily="18" charset="0"/>
                <a:cs typeface="Times New Roman" panose="02020603050405020304" pitchFamily="18" charset="0"/>
              </a:rPr>
              <a:t>onto version stamp histories, or the server nodes to keep version stamp </a:t>
            </a:r>
            <a:r>
              <a:rPr lang="en-US" sz="2000" dirty="0" smtClean="0">
                <a:latin typeface="Times New Roman" panose="02020603050405020304" pitchFamily="18" charset="0"/>
                <a:cs typeface="Times New Roman" panose="02020603050405020304" pitchFamily="18" charset="0"/>
              </a:rPr>
              <a:t>histories.</a:t>
            </a:r>
          </a:p>
          <a:p>
            <a:pPr marL="914400" lvl="1" indent="-4572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also detects an inconsistency, which we would see if we get </a:t>
            </a:r>
            <a:r>
              <a:rPr lang="en-US" sz="2000" dirty="0" smtClean="0">
                <a:latin typeface="Times New Roman" panose="02020603050405020304" pitchFamily="18" charset="0"/>
                <a:cs typeface="Times New Roman" panose="02020603050405020304" pitchFamily="18" charset="0"/>
              </a:rPr>
              <a:t>two version </a:t>
            </a:r>
            <a:r>
              <a:rPr lang="en-US" sz="2000" dirty="0">
                <a:latin typeface="Times New Roman" panose="02020603050405020304" pitchFamily="18" charset="0"/>
                <a:cs typeface="Times New Roman" panose="02020603050405020304" pitchFamily="18" charset="0"/>
              </a:rPr>
              <a:t>stamps and neither of them has the other in their histories</a:t>
            </a:r>
            <a:r>
              <a:rPr lang="en-US" sz="2000" dirty="0" smtClean="0">
                <a:latin typeface="Times New Roman" panose="02020603050405020304" pitchFamily="18" charset="0"/>
                <a:cs typeface="Times New Roman" panose="02020603050405020304" pitchFamily="18" charset="0"/>
              </a:rPr>
              <a:t>.</a:t>
            </a:r>
          </a:p>
          <a:p>
            <a:pPr marL="914400" lvl="1" indent="-4572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If we go </a:t>
            </a:r>
            <a:r>
              <a:rPr lang="en-US" sz="2000" dirty="0">
                <a:latin typeface="Times New Roman" panose="02020603050405020304" pitchFamily="18" charset="0"/>
                <a:cs typeface="Times New Roman" panose="02020603050405020304" pitchFamily="18" charset="0"/>
              </a:rPr>
              <a:t>with timestamp, it’s </a:t>
            </a:r>
            <a:r>
              <a:rPr lang="en-US" sz="2000" dirty="0" smtClean="0">
                <a:latin typeface="Times New Roman" panose="02020603050405020304" pitchFamily="18" charset="0"/>
                <a:cs typeface="Times New Roman" panose="02020603050405020304" pitchFamily="18" charset="0"/>
              </a:rPr>
              <a:t>usually difficult </a:t>
            </a:r>
            <a:r>
              <a:rPr lang="en-US" sz="2000" dirty="0">
                <a:latin typeface="Times New Roman" panose="02020603050405020304" pitchFamily="18" charset="0"/>
                <a:cs typeface="Times New Roman" panose="02020603050405020304" pitchFamily="18" charset="0"/>
              </a:rPr>
              <a:t>to ensure that all the nodes have a consistent notion of time, particularly if updates </a:t>
            </a:r>
            <a:r>
              <a:rPr lang="en-US" sz="2000" dirty="0" smtClean="0">
                <a:latin typeface="Times New Roman" panose="02020603050405020304" pitchFamily="18" charset="0"/>
                <a:cs typeface="Times New Roman" panose="02020603050405020304" pitchFamily="18" charset="0"/>
              </a:rPr>
              <a:t>can happen </a:t>
            </a:r>
            <a:r>
              <a:rPr lang="en-US" sz="2000" dirty="0">
                <a:latin typeface="Times New Roman" panose="02020603050405020304" pitchFamily="18" charset="0"/>
                <a:cs typeface="Times New Roman" panose="02020603050405020304" pitchFamily="18" charset="0"/>
              </a:rPr>
              <a:t>rapidly</a:t>
            </a:r>
            <a:r>
              <a:rPr lang="en-US" sz="2000" dirty="0" smtClean="0">
                <a:latin typeface="Times New Roman" panose="02020603050405020304" pitchFamily="18" charset="0"/>
                <a:cs typeface="Times New Roman" panose="02020603050405020304" pitchFamily="18" charset="0"/>
              </a:rPr>
              <a:t>.</a:t>
            </a:r>
          </a:p>
          <a:p>
            <a:pPr marL="914400" lvl="1" indent="-4572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So </a:t>
            </a:r>
            <a:r>
              <a:rPr lang="en-US" sz="2000" dirty="0">
                <a:latin typeface="Times New Roman" panose="02020603050405020304" pitchFamily="18" charset="0"/>
                <a:cs typeface="Times New Roman" panose="02020603050405020304" pitchFamily="18" charset="0"/>
              </a:rPr>
              <a:t>it would only work well for the </a:t>
            </a:r>
            <a:r>
              <a:rPr lang="en-US" sz="2000" dirty="0" smtClean="0">
                <a:latin typeface="Times New Roman" panose="02020603050405020304" pitchFamily="18" charset="0"/>
                <a:cs typeface="Times New Roman" panose="02020603050405020304" pitchFamily="18" charset="0"/>
              </a:rPr>
              <a:t>single-master case.</a:t>
            </a:r>
          </a:p>
          <a:p>
            <a:pPr marL="914400" lvl="1" indent="-4572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most common approach used by peer-to-peer NoSQL systems is a special form of </a:t>
            </a:r>
            <a:r>
              <a:rPr lang="en-US" sz="2000" dirty="0" smtClean="0">
                <a:latin typeface="Times New Roman" panose="02020603050405020304" pitchFamily="18" charset="0"/>
                <a:cs typeface="Times New Roman" panose="02020603050405020304" pitchFamily="18" charset="0"/>
              </a:rPr>
              <a:t>version stamp </a:t>
            </a:r>
            <a:r>
              <a:rPr lang="en-US" sz="2000" dirty="0">
                <a:latin typeface="Times New Roman" panose="02020603050405020304" pitchFamily="18" charset="0"/>
                <a:cs typeface="Times New Roman" panose="02020603050405020304" pitchFamily="18" charset="0"/>
              </a:rPr>
              <a:t>which we call a </a:t>
            </a:r>
            <a:r>
              <a:rPr lang="en-US" sz="2000" b="1" dirty="0">
                <a:latin typeface="Times New Roman" panose="02020603050405020304" pitchFamily="18" charset="0"/>
                <a:cs typeface="Times New Roman" panose="02020603050405020304" pitchFamily="18" charset="0"/>
              </a:rPr>
              <a:t>vector stamp</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vector stamp is a set of counters, one for </a:t>
            </a:r>
            <a:r>
              <a:rPr lang="en-US" sz="2000" dirty="0" smtClean="0">
                <a:latin typeface="Times New Roman" panose="02020603050405020304" pitchFamily="18" charset="0"/>
                <a:cs typeface="Times New Roman" panose="02020603050405020304" pitchFamily="18" charset="0"/>
              </a:rPr>
              <a:t>each node</a:t>
            </a: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1549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3" name="Rectangle 2"/>
          <p:cNvSpPr/>
          <p:nvPr/>
        </p:nvSpPr>
        <p:spPr>
          <a:xfrm>
            <a:off x="501875" y="354786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
        <p:nvSpPr>
          <p:cNvPr id="2" name="Rectangle 1"/>
          <p:cNvSpPr/>
          <p:nvPr/>
        </p:nvSpPr>
        <p:spPr>
          <a:xfrm>
            <a:off x="2700784" y="189000"/>
            <a:ext cx="8795215" cy="6247864"/>
          </a:xfrm>
          <a:prstGeom prst="rect">
            <a:avLst/>
          </a:prstGeom>
        </p:spPr>
        <p:txBody>
          <a:bodyPr wrap="square">
            <a:spAutoFit/>
          </a:bodyPr>
          <a:lstStyle/>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 vector stamp for three nodes (blue, green, black) would look something like [blue: </a:t>
            </a:r>
            <a:r>
              <a:rPr lang="en-IN" sz="2000" dirty="0" smtClean="0">
                <a:latin typeface="Times New Roman" panose="02020603050405020304" pitchFamily="18" charset="0"/>
                <a:cs typeface="Times New Roman" panose="02020603050405020304" pitchFamily="18" charset="0"/>
              </a:rPr>
              <a:t>43, green</a:t>
            </a:r>
            <a:r>
              <a:rPr lang="en-IN" sz="2000" dirty="0">
                <a:latin typeface="Times New Roman" panose="02020603050405020304" pitchFamily="18" charset="0"/>
                <a:cs typeface="Times New Roman" panose="02020603050405020304" pitchFamily="18" charset="0"/>
              </a:rPr>
              <a:t>: 54, black: 12]. </a:t>
            </a:r>
            <a:endParaRPr lang="en-IN" sz="20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Each </a:t>
            </a:r>
            <a:r>
              <a:rPr lang="en-IN" sz="2000" dirty="0">
                <a:latin typeface="Times New Roman" panose="02020603050405020304" pitchFamily="18" charset="0"/>
                <a:cs typeface="Times New Roman" panose="02020603050405020304" pitchFamily="18" charset="0"/>
              </a:rPr>
              <a:t>time a node has an internal update, it updates its own counter, so </a:t>
            </a:r>
            <a:r>
              <a:rPr lang="en-IN" sz="2000" dirty="0" smtClean="0">
                <a:latin typeface="Times New Roman" panose="02020603050405020304" pitchFamily="18" charset="0"/>
                <a:cs typeface="Times New Roman" panose="02020603050405020304" pitchFamily="18" charset="0"/>
              </a:rPr>
              <a:t>an update </a:t>
            </a:r>
            <a:r>
              <a:rPr lang="en-IN" sz="2000" dirty="0">
                <a:latin typeface="Times New Roman" panose="02020603050405020304" pitchFamily="18" charset="0"/>
                <a:cs typeface="Times New Roman" panose="02020603050405020304" pitchFamily="18" charset="0"/>
              </a:rPr>
              <a:t>in the green node would change the vector to [blue: 43, green: 55, black: 12</a:t>
            </a:r>
            <a:r>
              <a:rPr lang="en-IN" sz="2000" dirty="0" smtClean="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Whenever two nodes communicate, they synchronize their vector stamps</a:t>
            </a:r>
            <a:r>
              <a:rPr lang="en-US" sz="2000" dirty="0" smtClean="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If </a:t>
            </a:r>
            <a:r>
              <a:rPr lang="en-US" sz="2000" dirty="0">
                <a:latin typeface="Times New Roman" panose="02020603050405020304" pitchFamily="18" charset="0"/>
                <a:cs typeface="Times New Roman" panose="02020603050405020304" pitchFamily="18" charset="0"/>
              </a:rPr>
              <a:t>one version stamp is newer than another because the </a:t>
            </a:r>
            <a:r>
              <a:rPr lang="en-US" sz="2000" dirty="0" smtClean="0">
                <a:latin typeface="Times New Roman" panose="02020603050405020304" pitchFamily="18" charset="0"/>
                <a:cs typeface="Times New Roman" panose="02020603050405020304" pitchFamily="18" charset="0"/>
              </a:rPr>
              <a:t>newer stamp </a:t>
            </a:r>
            <a:r>
              <a:rPr lang="en-US" sz="2000" dirty="0">
                <a:latin typeface="Times New Roman" panose="02020603050405020304" pitchFamily="18" charset="0"/>
                <a:cs typeface="Times New Roman" panose="02020603050405020304" pitchFamily="18" charset="0"/>
              </a:rPr>
              <a:t>will have all its counters greater than or equal to those in the older stamp. So [blue: </a:t>
            </a:r>
            <a:r>
              <a:rPr lang="en-US" sz="2000" dirty="0" smtClean="0">
                <a:latin typeface="Times New Roman" panose="02020603050405020304" pitchFamily="18" charset="0"/>
                <a:cs typeface="Times New Roman" panose="02020603050405020304" pitchFamily="18" charset="0"/>
              </a:rPr>
              <a:t>1, green</a:t>
            </a:r>
            <a:r>
              <a:rPr lang="en-US" sz="2000" dirty="0">
                <a:latin typeface="Times New Roman" panose="02020603050405020304" pitchFamily="18" charset="0"/>
                <a:cs typeface="Times New Roman" panose="02020603050405020304" pitchFamily="18" charset="0"/>
              </a:rPr>
              <a:t>: 2, black: 5] is newer than [blue:1, green: 1, black 5] since one of its counters is</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greater. </a:t>
            </a:r>
            <a:endParaRPr lang="en-US" sz="20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If </a:t>
            </a:r>
            <a:r>
              <a:rPr lang="en-US" sz="2000" dirty="0">
                <a:latin typeface="Times New Roman" panose="02020603050405020304" pitchFamily="18" charset="0"/>
                <a:cs typeface="Times New Roman" panose="02020603050405020304" pitchFamily="18" charset="0"/>
              </a:rPr>
              <a:t>both stamps have a counter greater than the other, e.g. [blue: 1, green: 2, black: </a:t>
            </a:r>
            <a:r>
              <a:rPr lang="en-US" sz="2000" dirty="0" smtClean="0">
                <a:latin typeface="Times New Roman" panose="02020603050405020304" pitchFamily="18" charset="0"/>
                <a:cs typeface="Times New Roman" panose="02020603050405020304" pitchFamily="18" charset="0"/>
              </a:rPr>
              <a:t>5] and </a:t>
            </a:r>
            <a:r>
              <a:rPr lang="en-US" sz="2000" dirty="0">
                <a:latin typeface="Times New Roman" panose="02020603050405020304" pitchFamily="18" charset="0"/>
                <a:cs typeface="Times New Roman" panose="02020603050405020304" pitchFamily="18" charset="0"/>
              </a:rPr>
              <a:t>[blue: 2, green: 1, black: 5], then you have a write-write conflict</a:t>
            </a:r>
            <a:r>
              <a:rPr lang="en-US" sz="2000" dirty="0" smtClean="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may be missing values in the vector, in which case we use treat the missing value as 0. </a:t>
            </a:r>
            <a:r>
              <a:rPr lang="en-US" sz="2000" dirty="0" smtClean="0">
                <a:latin typeface="Times New Roman" panose="02020603050405020304" pitchFamily="18" charset="0"/>
                <a:cs typeface="Times New Roman" panose="02020603050405020304" pitchFamily="18" charset="0"/>
              </a:rPr>
              <a:t>So [blue</a:t>
            </a:r>
            <a:r>
              <a:rPr lang="en-US" sz="2000" dirty="0">
                <a:latin typeface="Times New Roman" panose="02020603050405020304" pitchFamily="18" charset="0"/>
                <a:cs typeface="Times New Roman" panose="02020603050405020304" pitchFamily="18" charset="0"/>
              </a:rPr>
              <a:t>: 6, black: 2] would be treated as [blue: 6, green: 0, black: 2]. This allows you </a:t>
            </a:r>
            <a:r>
              <a:rPr lang="en-US" sz="2000" dirty="0" smtClean="0">
                <a:latin typeface="Times New Roman" panose="02020603050405020304" pitchFamily="18" charset="0"/>
                <a:cs typeface="Times New Roman" panose="02020603050405020304" pitchFamily="18" charset="0"/>
              </a:rPr>
              <a:t>to easily </a:t>
            </a:r>
            <a:r>
              <a:rPr lang="en-US" sz="2000" dirty="0">
                <a:latin typeface="Times New Roman" panose="02020603050405020304" pitchFamily="18" charset="0"/>
                <a:cs typeface="Times New Roman" panose="02020603050405020304" pitchFamily="18" charset="0"/>
              </a:rPr>
              <a:t>add new nodes without invalidating the existing vector stamps.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3035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pic>
        <p:nvPicPr>
          <p:cNvPr id="1028" name="Picture 4" descr="https://lh7-rt.googleusercontent.com/slidesz/AGV_vUdoQ4xO3P4ZVgOVkJNTskqfSYBwxEk9_nT3yz5Fv8Ws5XSA6SMZ7IPRb2mTaUyLkBw7kdwDrKTAX-KAxEN6B-WkyaI8ZjhaoQJ8ARPZAhNrt6pEvXoWidcTz6eM9cXGLyA59qgEQt5kKeJKrZAIcQExHOkre3-6JKy2A0h-HFQPkcENi9IsFQ=s2048?key=6NyDxgmyjnTPqV_e2SyEz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000" y="1533880"/>
            <a:ext cx="596265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554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856000" y="549000"/>
            <a:ext cx="2880000" cy="584775"/>
          </a:xfrm>
          <a:prstGeom prst="rect">
            <a:avLst/>
          </a:prstGeom>
        </p:spPr>
        <p:txBody>
          <a:bodyPr wrap="square">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Single Server</a:t>
            </a:r>
          </a:p>
        </p:txBody>
      </p:sp>
      <p:sp>
        <p:nvSpPr>
          <p:cNvPr id="4" name="Rectangle 3"/>
          <p:cNvSpPr/>
          <p:nvPr/>
        </p:nvSpPr>
        <p:spPr>
          <a:xfrm>
            <a:off x="2830256" y="1535787"/>
            <a:ext cx="6865743" cy="1938992"/>
          </a:xfrm>
          <a:prstGeom prst="rect">
            <a:avLst/>
          </a:prstGeom>
        </p:spPr>
        <p:txBody>
          <a:bodyPr wrap="square">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Run the database on a single machine that handles all the reads and writes to the data store.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Eliminates complexities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Easy for operational people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Graph database</a:t>
            </a:r>
          </a:p>
        </p:txBody>
      </p:sp>
      <p:sp>
        <p:nvSpPr>
          <p:cNvPr id="6" name="Rectangle 5"/>
          <p:cNvSpPr/>
          <p:nvPr/>
        </p:nvSpPr>
        <p:spPr>
          <a:xfrm>
            <a:off x="501875" y="360628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3128809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856000" y="549000"/>
            <a:ext cx="288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Sharding</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2445463" y="1241444"/>
            <a:ext cx="8682924" cy="1015663"/>
          </a:xfrm>
          <a:prstGeom prst="rect">
            <a:avLst/>
          </a:prstGeom>
        </p:spPr>
        <p:txBody>
          <a:bodyPr wrap="square">
            <a:spAutoFit/>
          </a:bodyPr>
          <a:lstStyle/>
          <a:p>
            <a:pPr marL="10940" marR="4607" algn="just" defTabSz="829178">
              <a:lnSpc>
                <a:spcPts val="2376"/>
              </a:lnSpc>
              <a:spcBef>
                <a:spcPts val="385"/>
              </a:spcBef>
              <a:tabLst>
                <a:tab pos="354128" algn="l"/>
                <a:tab pos="354704" algn="l"/>
              </a:tabLst>
            </a:pPr>
            <a:r>
              <a:rPr lang="en-US" spc="5" dirty="0">
                <a:solidFill>
                  <a:prstClr val="black"/>
                </a:solidFill>
                <a:latin typeface="Times New Roman"/>
                <a:cs typeface="Times New Roman"/>
              </a:rPr>
              <a:t>Often,</a:t>
            </a:r>
            <a:r>
              <a:rPr lang="en-US" spc="54" dirty="0">
                <a:solidFill>
                  <a:prstClr val="black"/>
                </a:solidFill>
                <a:latin typeface="Times New Roman"/>
                <a:cs typeface="Times New Roman"/>
              </a:rPr>
              <a:t> </a:t>
            </a:r>
            <a:r>
              <a:rPr lang="en-US" spc="9" dirty="0">
                <a:solidFill>
                  <a:prstClr val="black"/>
                </a:solidFill>
                <a:latin typeface="Times New Roman"/>
                <a:cs typeface="Times New Roman"/>
              </a:rPr>
              <a:t>a</a:t>
            </a:r>
            <a:r>
              <a:rPr lang="en-US" spc="41" dirty="0">
                <a:solidFill>
                  <a:prstClr val="black"/>
                </a:solidFill>
                <a:latin typeface="Times New Roman"/>
                <a:cs typeface="Times New Roman"/>
              </a:rPr>
              <a:t> </a:t>
            </a:r>
            <a:r>
              <a:rPr lang="en-US" spc="9" dirty="0">
                <a:solidFill>
                  <a:prstClr val="black"/>
                </a:solidFill>
                <a:latin typeface="Times New Roman"/>
                <a:cs typeface="Times New Roman"/>
              </a:rPr>
              <a:t>busy</a:t>
            </a:r>
            <a:r>
              <a:rPr lang="en-US" spc="27" dirty="0">
                <a:solidFill>
                  <a:prstClr val="black"/>
                </a:solidFill>
                <a:latin typeface="Times New Roman"/>
                <a:cs typeface="Times New Roman"/>
              </a:rPr>
              <a:t> </a:t>
            </a:r>
            <a:r>
              <a:rPr lang="en-US" spc="9" dirty="0">
                <a:solidFill>
                  <a:prstClr val="black"/>
                </a:solidFill>
                <a:latin typeface="Times New Roman"/>
                <a:cs typeface="Times New Roman"/>
              </a:rPr>
              <a:t>data</a:t>
            </a:r>
            <a:r>
              <a:rPr lang="en-US" spc="41" dirty="0">
                <a:solidFill>
                  <a:prstClr val="black"/>
                </a:solidFill>
                <a:latin typeface="Times New Roman"/>
                <a:cs typeface="Times New Roman"/>
              </a:rPr>
              <a:t> </a:t>
            </a:r>
            <a:r>
              <a:rPr lang="en-US" spc="5" dirty="0">
                <a:solidFill>
                  <a:prstClr val="black"/>
                </a:solidFill>
                <a:latin typeface="Times New Roman"/>
                <a:cs typeface="Times New Roman"/>
              </a:rPr>
              <a:t>store</a:t>
            </a:r>
            <a:r>
              <a:rPr lang="en-US" spc="45" dirty="0">
                <a:solidFill>
                  <a:prstClr val="black"/>
                </a:solidFill>
                <a:latin typeface="Times New Roman"/>
                <a:cs typeface="Times New Roman"/>
              </a:rPr>
              <a:t> </a:t>
            </a:r>
            <a:r>
              <a:rPr lang="en-US" spc="5" dirty="0">
                <a:solidFill>
                  <a:prstClr val="black"/>
                </a:solidFill>
                <a:latin typeface="Times New Roman"/>
                <a:cs typeface="Times New Roman"/>
              </a:rPr>
              <a:t>is</a:t>
            </a:r>
            <a:r>
              <a:rPr lang="en-US" spc="32" dirty="0">
                <a:solidFill>
                  <a:prstClr val="black"/>
                </a:solidFill>
                <a:latin typeface="Times New Roman"/>
                <a:cs typeface="Times New Roman"/>
              </a:rPr>
              <a:t> </a:t>
            </a:r>
            <a:r>
              <a:rPr lang="en-US" spc="9" dirty="0">
                <a:solidFill>
                  <a:prstClr val="black"/>
                </a:solidFill>
                <a:latin typeface="Times New Roman"/>
                <a:cs typeface="Times New Roman"/>
              </a:rPr>
              <a:t>busy</a:t>
            </a:r>
            <a:r>
              <a:rPr lang="en-US" spc="27" dirty="0">
                <a:solidFill>
                  <a:prstClr val="black"/>
                </a:solidFill>
                <a:latin typeface="Times New Roman"/>
                <a:cs typeface="Times New Roman"/>
              </a:rPr>
              <a:t> </a:t>
            </a:r>
            <a:r>
              <a:rPr lang="en-US" spc="9" dirty="0">
                <a:solidFill>
                  <a:prstClr val="black"/>
                </a:solidFill>
                <a:latin typeface="Times New Roman"/>
                <a:cs typeface="Times New Roman"/>
              </a:rPr>
              <a:t>because</a:t>
            </a:r>
            <a:r>
              <a:rPr lang="en-US" spc="18" dirty="0">
                <a:solidFill>
                  <a:prstClr val="black"/>
                </a:solidFill>
                <a:latin typeface="Times New Roman"/>
                <a:cs typeface="Times New Roman"/>
              </a:rPr>
              <a:t> </a:t>
            </a:r>
            <a:r>
              <a:rPr lang="en-US" dirty="0">
                <a:solidFill>
                  <a:prstClr val="black"/>
                </a:solidFill>
                <a:latin typeface="Times New Roman"/>
                <a:cs typeface="Times New Roman"/>
              </a:rPr>
              <a:t>different</a:t>
            </a:r>
            <a:r>
              <a:rPr lang="en-US" spc="63" dirty="0">
                <a:solidFill>
                  <a:prstClr val="black"/>
                </a:solidFill>
                <a:latin typeface="Times New Roman"/>
                <a:cs typeface="Times New Roman"/>
              </a:rPr>
              <a:t> </a:t>
            </a:r>
            <a:r>
              <a:rPr lang="en-US" spc="14" dirty="0">
                <a:solidFill>
                  <a:prstClr val="black"/>
                </a:solidFill>
                <a:latin typeface="Times New Roman"/>
                <a:cs typeface="Times New Roman"/>
              </a:rPr>
              <a:t>people</a:t>
            </a:r>
            <a:r>
              <a:rPr lang="en-US" spc="18" dirty="0">
                <a:solidFill>
                  <a:prstClr val="black"/>
                </a:solidFill>
                <a:latin typeface="Times New Roman"/>
                <a:cs typeface="Times New Roman"/>
              </a:rPr>
              <a:t> </a:t>
            </a:r>
            <a:r>
              <a:rPr lang="en-US" spc="9" dirty="0">
                <a:solidFill>
                  <a:prstClr val="black"/>
                </a:solidFill>
                <a:latin typeface="Times New Roman"/>
                <a:cs typeface="Times New Roman"/>
              </a:rPr>
              <a:t>are </a:t>
            </a:r>
            <a:r>
              <a:rPr lang="en-US" spc="14" dirty="0">
                <a:solidFill>
                  <a:prstClr val="black"/>
                </a:solidFill>
                <a:latin typeface="Times New Roman"/>
                <a:cs typeface="Times New Roman"/>
              </a:rPr>
              <a:t> </a:t>
            </a:r>
            <a:r>
              <a:rPr lang="en-US" spc="5" dirty="0">
                <a:solidFill>
                  <a:prstClr val="black"/>
                </a:solidFill>
                <a:latin typeface="Times New Roman"/>
                <a:cs typeface="Times New Roman"/>
              </a:rPr>
              <a:t>accessing </a:t>
            </a:r>
            <a:r>
              <a:rPr lang="en-US" dirty="0">
                <a:solidFill>
                  <a:prstClr val="black"/>
                </a:solidFill>
                <a:latin typeface="Times New Roman"/>
                <a:cs typeface="Times New Roman"/>
              </a:rPr>
              <a:t>different </a:t>
            </a:r>
            <a:r>
              <a:rPr lang="en-US" spc="9" dirty="0">
                <a:solidFill>
                  <a:prstClr val="black"/>
                </a:solidFill>
                <a:latin typeface="Times New Roman"/>
                <a:cs typeface="Times New Roman"/>
              </a:rPr>
              <a:t>parts </a:t>
            </a:r>
            <a:r>
              <a:rPr lang="en-US" spc="14" dirty="0">
                <a:solidFill>
                  <a:prstClr val="black"/>
                </a:solidFill>
                <a:latin typeface="Times New Roman"/>
                <a:cs typeface="Times New Roman"/>
              </a:rPr>
              <a:t>of </a:t>
            </a:r>
            <a:r>
              <a:rPr lang="en-US" spc="9" dirty="0">
                <a:solidFill>
                  <a:prstClr val="black"/>
                </a:solidFill>
                <a:latin typeface="Times New Roman"/>
                <a:cs typeface="Times New Roman"/>
              </a:rPr>
              <a:t>the </a:t>
            </a:r>
            <a:r>
              <a:rPr lang="en-US" spc="5" dirty="0">
                <a:solidFill>
                  <a:prstClr val="black"/>
                </a:solidFill>
                <a:latin typeface="Times New Roman"/>
                <a:cs typeface="Times New Roman"/>
              </a:rPr>
              <a:t>dataset. </a:t>
            </a:r>
            <a:r>
              <a:rPr lang="en-US" spc="9" dirty="0">
                <a:solidFill>
                  <a:prstClr val="black"/>
                </a:solidFill>
                <a:latin typeface="Times New Roman"/>
                <a:cs typeface="Times New Roman"/>
              </a:rPr>
              <a:t>In </a:t>
            </a:r>
            <a:r>
              <a:rPr lang="en-US" spc="5" dirty="0">
                <a:solidFill>
                  <a:prstClr val="black"/>
                </a:solidFill>
                <a:latin typeface="Times New Roman"/>
                <a:cs typeface="Times New Roman"/>
              </a:rPr>
              <a:t>these circumstances </a:t>
            </a:r>
            <a:r>
              <a:rPr lang="en-US" spc="9" dirty="0">
                <a:solidFill>
                  <a:prstClr val="black"/>
                </a:solidFill>
                <a:latin typeface="Times New Roman"/>
                <a:cs typeface="Times New Roman"/>
              </a:rPr>
              <a:t>we can </a:t>
            </a:r>
            <a:r>
              <a:rPr lang="en-US" spc="-530" dirty="0">
                <a:solidFill>
                  <a:prstClr val="black"/>
                </a:solidFill>
                <a:latin typeface="Times New Roman"/>
                <a:cs typeface="Times New Roman"/>
              </a:rPr>
              <a:t> </a:t>
            </a:r>
            <a:r>
              <a:rPr lang="en-US" spc="14" dirty="0">
                <a:solidFill>
                  <a:prstClr val="black"/>
                </a:solidFill>
                <a:latin typeface="Times New Roman"/>
                <a:cs typeface="Times New Roman"/>
              </a:rPr>
              <a:t>support </a:t>
            </a:r>
            <a:r>
              <a:rPr lang="en-US" spc="9" dirty="0">
                <a:solidFill>
                  <a:prstClr val="black"/>
                </a:solidFill>
                <a:latin typeface="Times New Roman"/>
                <a:cs typeface="Times New Roman"/>
              </a:rPr>
              <a:t>horizontal </a:t>
            </a:r>
            <a:r>
              <a:rPr lang="en-US" spc="5" dirty="0">
                <a:solidFill>
                  <a:prstClr val="black"/>
                </a:solidFill>
                <a:latin typeface="Times New Roman"/>
                <a:cs typeface="Times New Roman"/>
              </a:rPr>
              <a:t>scalability </a:t>
            </a:r>
            <a:r>
              <a:rPr lang="en-US" spc="14" dirty="0">
                <a:solidFill>
                  <a:prstClr val="black"/>
                </a:solidFill>
                <a:latin typeface="Times New Roman"/>
                <a:cs typeface="Times New Roman"/>
              </a:rPr>
              <a:t>by </a:t>
            </a:r>
            <a:r>
              <a:rPr lang="en-US" spc="9" dirty="0">
                <a:solidFill>
                  <a:srgbClr val="FF0000"/>
                </a:solidFill>
                <a:latin typeface="Times New Roman"/>
                <a:cs typeface="Times New Roman"/>
              </a:rPr>
              <a:t>putting </a:t>
            </a:r>
            <a:r>
              <a:rPr lang="en-US" dirty="0">
                <a:solidFill>
                  <a:srgbClr val="FF0000"/>
                </a:solidFill>
                <a:latin typeface="Times New Roman"/>
                <a:cs typeface="Times New Roman"/>
              </a:rPr>
              <a:t>different </a:t>
            </a:r>
            <a:r>
              <a:rPr lang="en-US" spc="9" dirty="0">
                <a:solidFill>
                  <a:srgbClr val="FF0000"/>
                </a:solidFill>
                <a:latin typeface="Times New Roman"/>
                <a:cs typeface="Times New Roman"/>
              </a:rPr>
              <a:t>parts </a:t>
            </a:r>
            <a:r>
              <a:rPr lang="en-US" spc="14" dirty="0">
                <a:solidFill>
                  <a:srgbClr val="FF0000"/>
                </a:solidFill>
                <a:latin typeface="Times New Roman"/>
                <a:cs typeface="Times New Roman"/>
              </a:rPr>
              <a:t>of </a:t>
            </a:r>
            <a:r>
              <a:rPr lang="en-US" spc="9" dirty="0">
                <a:solidFill>
                  <a:srgbClr val="FF0000"/>
                </a:solidFill>
                <a:latin typeface="Times New Roman"/>
                <a:cs typeface="Times New Roman"/>
              </a:rPr>
              <a:t>the data </a:t>
            </a:r>
            <a:r>
              <a:rPr lang="en-US" spc="14" dirty="0">
                <a:solidFill>
                  <a:srgbClr val="FF0000"/>
                </a:solidFill>
                <a:latin typeface="Times New Roman"/>
                <a:cs typeface="Times New Roman"/>
              </a:rPr>
              <a:t> </a:t>
            </a:r>
            <a:r>
              <a:rPr lang="en-US" spc="9" dirty="0">
                <a:solidFill>
                  <a:srgbClr val="FF0000"/>
                </a:solidFill>
                <a:latin typeface="Times New Roman"/>
                <a:cs typeface="Times New Roman"/>
              </a:rPr>
              <a:t>onto</a:t>
            </a:r>
            <a:r>
              <a:rPr lang="en-US" spc="-14" dirty="0">
                <a:solidFill>
                  <a:srgbClr val="FF0000"/>
                </a:solidFill>
                <a:latin typeface="Times New Roman"/>
                <a:cs typeface="Times New Roman"/>
              </a:rPr>
              <a:t> </a:t>
            </a:r>
            <a:r>
              <a:rPr lang="en-US" dirty="0">
                <a:solidFill>
                  <a:srgbClr val="FF0000"/>
                </a:solidFill>
                <a:latin typeface="Times New Roman"/>
                <a:cs typeface="Times New Roman"/>
              </a:rPr>
              <a:t>different</a:t>
            </a:r>
            <a:r>
              <a:rPr lang="en-US" spc="18" dirty="0">
                <a:solidFill>
                  <a:srgbClr val="FF0000"/>
                </a:solidFill>
                <a:latin typeface="Times New Roman"/>
                <a:cs typeface="Times New Roman"/>
              </a:rPr>
              <a:t> </a:t>
            </a:r>
            <a:r>
              <a:rPr lang="en-US" spc="5" dirty="0">
                <a:solidFill>
                  <a:srgbClr val="FF0000"/>
                </a:solidFill>
                <a:latin typeface="Times New Roman"/>
                <a:cs typeface="Times New Roman"/>
              </a:rPr>
              <a:t>servers</a:t>
            </a:r>
            <a:r>
              <a:rPr lang="en-US" spc="5" dirty="0">
                <a:solidFill>
                  <a:prstClr val="black"/>
                </a:solidFill>
                <a:latin typeface="Times New Roman"/>
                <a:cs typeface="Times New Roman"/>
              </a:rPr>
              <a:t>.</a:t>
            </a:r>
            <a:r>
              <a:rPr lang="en-US" spc="-45" dirty="0">
                <a:solidFill>
                  <a:prstClr val="black"/>
                </a:solidFill>
                <a:latin typeface="Times New Roman"/>
                <a:cs typeface="Times New Roman"/>
              </a:rPr>
              <a:t> </a:t>
            </a:r>
            <a:r>
              <a:rPr lang="en-US" spc="9" dirty="0">
                <a:solidFill>
                  <a:prstClr val="black"/>
                </a:solidFill>
                <a:latin typeface="Times New Roman"/>
                <a:cs typeface="Times New Roman"/>
              </a:rPr>
              <a:t>This</a:t>
            </a:r>
            <a:r>
              <a:rPr lang="en-US" spc="14" dirty="0">
                <a:solidFill>
                  <a:prstClr val="black"/>
                </a:solidFill>
                <a:latin typeface="Times New Roman"/>
                <a:cs typeface="Times New Roman"/>
              </a:rPr>
              <a:t> </a:t>
            </a:r>
            <a:r>
              <a:rPr lang="en-US" spc="9" dirty="0">
                <a:solidFill>
                  <a:prstClr val="black"/>
                </a:solidFill>
                <a:latin typeface="Times New Roman"/>
                <a:cs typeface="Times New Roman"/>
              </a:rPr>
              <a:t>technique</a:t>
            </a:r>
            <a:r>
              <a:rPr lang="en-US" spc="-36" dirty="0">
                <a:solidFill>
                  <a:prstClr val="black"/>
                </a:solidFill>
                <a:latin typeface="Times New Roman"/>
                <a:cs typeface="Times New Roman"/>
              </a:rPr>
              <a:t> </a:t>
            </a:r>
            <a:r>
              <a:rPr lang="en-US" spc="5" dirty="0">
                <a:solidFill>
                  <a:prstClr val="black"/>
                </a:solidFill>
                <a:latin typeface="Times New Roman"/>
                <a:cs typeface="Times New Roman"/>
              </a:rPr>
              <a:t>is</a:t>
            </a:r>
            <a:r>
              <a:rPr lang="en-US" spc="-9" dirty="0">
                <a:solidFill>
                  <a:prstClr val="black"/>
                </a:solidFill>
                <a:latin typeface="Times New Roman"/>
                <a:cs typeface="Times New Roman"/>
              </a:rPr>
              <a:t> </a:t>
            </a:r>
            <a:r>
              <a:rPr lang="en-US" spc="5" dirty="0">
                <a:solidFill>
                  <a:prstClr val="black"/>
                </a:solidFill>
                <a:latin typeface="Times New Roman"/>
                <a:cs typeface="Times New Roman"/>
              </a:rPr>
              <a:t>called</a:t>
            </a:r>
            <a:r>
              <a:rPr lang="en-US" spc="14" dirty="0">
                <a:solidFill>
                  <a:prstClr val="black"/>
                </a:solidFill>
                <a:latin typeface="Times New Roman"/>
                <a:cs typeface="Times New Roman"/>
              </a:rPr>
              <a:t> </a:t>
            </a:r>
            <a:r>
              <a:rPr lang="en-US" i="1" dirty="0" smtClean="0">
                <a:solidFill>
                  <a:prstClr val="black"/>
                </a:solidFill>
                <a:latin typeface="Times New Roman"/>
                <a:cs typeface="Times New Roman"/>
              </a:rPr>
              <a:t>Sharding.</a:t>
            </a:r>
            <a:endParaRPr lang="en-US" dirty="0">
              <a:solidFill>
                <a:prstClr val="black"/>
              </a:solidFill>
              <a:latin typeface="Times New Roman"/>
              <a:cs typeface="Times New Roman"/>
            </a:endParaRPr>
          </a:p>
        </p:txBody>
      </p:sp>
      <p:pic>
        <p:nvPicPr>
          <p:cNvPr id="1028" name="Picture 4"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15" y="2440192"/>
            <a:ext cx="8106285" cy="4203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3282" y="360628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1701510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856000" y="549000"/>
            <a:ext cx="684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Sharding - Working Methodology</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2629664" y="1435695"/>
            <a:ext cx="8866335" cy="4653646"/>
          </a:xfrm>
          <a:prstGeom prst="rect">
            <a:avLst/>
          </a:prstGeom>
        </p:spPr>
        <p:txBody>
          <a:bodyPr wrap="square">
            <a:spAutoFit/>
          </a:bodyPr>
          <a:lstStyle/>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Sharding determines the problem with horizontal scaling.</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It breaks the system dataset and store it over multiple servers, adding new servers to increase the volume as needed</a:t>
            </a:r>
            <a:r>
              <a:rPr lang="en-US" sz="20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Let say we have </a:t>
            </a:r>
            <a:r>
              <a:rPr lang="en-US" sz="2000" b="1" dirty="0">
                <a:latin typeface="Times New Roman" panose="02020603050405020304" pitchFamily="18" charset="0"/>
                <a:cs typeface="Times New Roman" panose="02020603050405020304" pitchFamily="18" charset="0"/>
              </a:rPr>
              <a:t>Data 1, Data 2, and Data 3 </a:t>
            </a:r>
            <a:r>
              <a:rPr lang="en-US" sz="2000" dirty="0">
                <a:latin typeface="Times New Roman" panose="02020603050405020304" pitchFamily="18" charset="0"/>
                <a:cs typeface="Times New Roman" panose="02020603050405020304" pitchFamily="18" charset="0"/>
              </a:rPr>
              <a:t>this will be going to the routing server which will route the data (</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Different Data will go to a particular Shard ). Each Shard holds some pieces of data</a:t>
            </a:r>
            <a:r>
              <a:rPr lang="en-US" sz="20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Here the </a:t>
            </a:r>
            <a:r>
              <a:rPr lang="en-US" sz="2000" b="1" dirty="0">
                <a:latin typeface="Times New Roman" panose="02020603050405020304" pitchFamily="18" charset="0"/>
                <a:cs typeface="Times New Roman" panose="02020603050405020304" pitchFamily="18" charset="0"/>
              </a:rPr>
              <a:t>configuration server</a:t>
            </a:r>
            <a:r>
              <a:rPr lang="en-US" sz="2000" dirty="0">
                <a:latin typeface="Times New Roman" panose="02020603050405020304" pitchFamily="18" charset="0"/>
                <a:cs typeface="Times New Roman" panose="02020603050405020304" pitchFamily="18" charset="0"/>
              </a:rPr>
              <a:t> will hold the metadata and it will configure the routing server to integrate the particular data to a shard however configure server is the </a:t>
            </a:r>
            <a:r>
              <a:rPr lang="en-US" sz="2000" dirty="0" err="1">
                <a:latin typeface="Times New Roman" panose="02020603050405020304" pitchFamily="18" charset="0"/>
                <a:cs typeface="Times New Roman" panose="02020603050405020304" pitchFamily="18" charset="0"/>
              </a:rPr>
              <a:t>MongoDB</a:t>
            </a:r>
            <a:r>
              <a:rPr lang="en-US" sz="2000" dirty="0">
                <a:latin typeface="Times New Roman" panose="02020603050405020304" pitchFamily="18" charset="0"/>
                <a:cs typeface="Times New Roman" panose="02020603050405020304" pitchFamily="18" charset="0"/>
              </a:rPr>
              <a:t> instance if it goes down then the entire server will go down, So it again has </a:t>
            </a:r>
            <a:r>
              <a:rPr lang="en-US" sz="2000" b="1" dirty="0">
                <a:latin typeface="Times New Roman" panose="02020603050405020304" pitchFamily="18" charset="0"/>
                <a:cs typeface="Times New Roman" panose="02020603050405020304" pitchFamily="18" charset="0"/>
              </a:rPr>
              <a:t>Replica Configure database.</a:t>
            </a:r>
            <a:endParaRPr lang="en-IN"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501875" y="3577852"/>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3113192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856000" y="549000"/>
            <a:ext cx="5040000" cy="584775"/>
          </a:xfrm>
          <a:prstGeom prst="rect">
            <a:avLst/>
          </a:prstGeom>
        </p:spPr>
        <p:txBody>
          <a:bodyPr wrap="square">
            <a:spAutoFit/>
          </a:bodyPr>
          <a:lstStyle/>
          <a:p>
            <a:r>
              <a:rPr lang="en-IN" sz="32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 of Sharding</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2606167" y="1495167"/>
            <a:ext cx="8665744" cy="5078313"/>
          </a:xfrm>
          <a:prstGeom prst="rect">
            <a:avLst/>
          </a:prstGeom>
        </p:spPr>
        <p:txBody>
          <a:bodyPr wrap="square">
            <a:spAutoFit/>
          </a:bodyPr>
          <a:lstStyle/>
          <a:p>
            <a:pPr marL="457200" indent="-457200" algn="just" fontAlgn="base">
              <a:buFont typeface="+mj-lt"/>
              <a:buAutoNum type="arabicPeriod"/>
            </a:pPr>
            <a:r>
              <a:rPr lang="en-US" sz="2400" dirty="0" smtClean="0">
                <a:latin typeface="Times New Roman" panose="02020603050405020304" pitchFamily="18" charset="0"/>
                <a:cs typeface="Times New Roman" panose="02020603050405020304" pitchFamily="18" charset="0"/>
              </a:rPr>
              <a:t>Sharding </a:t>
            </a:r>
            <a:r>
              <a:rPr lang="en-US" sz="2400" dirty="0">
                <a:latin typeface="Times New Roman" panose="02020603050405020304" pitchFamily="18" charset="0"/>
                <a:cs typeface="Times New Roman" panose="02020603050405020304" pitchFamily="18" charset="0"/>
              </a:rPr>
              <a:t>adds more server to a data field automatically adjust data loads across various servers</a:t>
            </a:r>
            <a:r>
              <a:rPr lang="en-US" sz="2400" dirty="0" smtClean="0">
                <a:latin typeface="Times New Roman" panose="02020603050405020304" pitchFamily="18" charset="0"/>
                <a:cs typeface="Times New Roman" panose="02020603050405020304" pitchFamily="18" charset="0"/>
              </a:rPr>
              <a:t>.</a:t>
            </a:r>
          </a:p>
          <a:p>
            <a:pPr marL="457200" indent="-457200" algn="just" fontAlgn="base">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fontAlgn="base">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The number of operations each shard manage got reduced</a:t>
            </a:r>
            <a:r>
              <a:rPr lang="en-US" sz="2400" dirty="0" smtClean="0">
                <a:latin typeface="Times New Roman" panose="02020603050405020304" pitchFamily="18" charset="0"/>
                <a:cs typeface="Times New Roman" panose="02020603050405020304" pitchFamily="18" charset="0"/>
              </a:rPr>
              <a:t>.</a:t>
            </a:r>
          </a:p>
          <a:p>
            <a:pPr marL="457200" indent="-457200" algn="just" fontAlgn="base">
              <a:lnSpc>
                <a:spcPct val="150000"/>
              </a:lnSpc>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fontAlgn="base">
              <a:buFont typeface="+mj-lt"/>
              <a:buAutoNum type="arabicPeriod"/>
            </a:pPr>
            <a:r>
              <a:rPr lang="en-US" sz="2400" dirty="0">
                <a:latin typeface="Times New Roman" panose="02020603050405020304" pitchFamily="18" charset="0"/>
                <a:cs typeface="Times New Roman" panose="02020603050405020304" pitchFamily="18" charset="0"/>
              </a:rPr>
              <a:t>It also increases the write capacity by splitting the write load over multiple instances</a:t>
            </a:r>
            <a:r>
              <a:rPr lang="en-US" sz="2400" dirty="0" smtClean="0">
                <a:latin typeface="Times New Roman" panose="02020603050405020304" pitchFamily="18" charset="0"/>
                <a:cs typeface="Times New Roman" panose="02020603050405020304" pitchFamily="18" charset="0"/>
              </a:rPr>
              <a:t>.</a:t>
            </a:r>
          </a:p>
          <a:p>
            <a:pPr marL="457200" indent="-457200" algn="just" fontAlgn="base">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fontAlgn="base">
              <a:buFont typeface="+mj-lt"/>
              <a:buAutoNum type="arabicPeriod"/>
            </a:pPr>
            <a:r>
              <a:rPr lang="en-US" sz="2400" dirty="0">
                <a:latin typeface="Times New Roman" panose="02020603050405020304" pitchFamily="18" charset="0"/>
                <a:cs typeface="Times New Roman" panose="02020603050405020304" pitchFamily="18" charset="0"/>
              </a:rPr>
              <a:t>It gives high availability due to the deployment of replica servers for shard and </a:t>
            </a:r>
            <a:r>
              <a:rPr lang="en-US" sz="2400" dirty="0" err="1">
                <a:latin typeface="Times New Roman" panose="02020603050405020304" pitchFamily="18" charset="0"/>
                <a:cs typeface="Times New Roman" panose="02020603050405020304" pitchFamily="18" charset="0"/>
              </a:rPr>
              <a:t>config</a:t>
            </a:r>
            <a:r>
              <a:rPr lang="en-US" sz="2400" dirty="0" smtClean="0">
                <a:latin typeface="Times New Roman" panose="02020603050405020304" pitchFamily="18" charset="0"/>
                <a:cs typeface="Times New Roman" panose="02020603050405020304" pitchFamily="18" charset="0"/>
              </a:rPr>
              <a:t>.</a:t>
            </a:r>
          </a:p>
          <a:p>
            <a:pPr marL="457200" indent="-457200" algn="just" fontAlgn="base">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fontAlgn="base">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Total capacity will get increased by adding multiple shards.</a:t>
            </a:r>
          </a:p>
        </p:txBody>
      </p:sp>
      <p:sp>
        <p:nvSpPr>
          <p:cNvPr id="3" name="Rectangle 2"/>
          <p:cNvSpPr/>
          <p:nvPr/>
        </p:nvSpPr>
        <p:spPr>
          <a:xfrm>
            <a:off x="453334" y="3538859"/>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1170339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2" name="Rectangle 1"/>
          <p:cNvSpPr/>
          <p:nvPr/>
        </p:nvSpPr>
        <p:spPr>
          <a:xfrm>
            <a:off x="2856000" y="549000"/>
            <a:ext cx="5040000" cy="584775"/>
          </a:xfrm>
          <a:prstGeom prst="rect">
            <a:avLst/>
          </a:prstGeom>
        </p:spPr>
        <p:txBody>
          <a:bodyPr wrap="square">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Disadvantages </a:t>
            </a:r>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Sharding</a:t>
            </a:r>
          </a:p>
        </p:txBody>
      </p:sp>
      <p:sp>
        <p:nvSpPr>
          <p:cNvPr id="4" name="Rectangle 3"/>
          <p:cNvSpPr/>
          <p:nvPr/>
        </p:nvSpPr>
        <p:spPr>
          <a:xfrm>
            <a:off x="2606167" y="1495167"/>
            <a:ext cx="8665744" cy="3436838"/>
          </a:xfrm>
          <a:prstGeom prst="rect">
            <a:avLst/>
          </a:prstGeom>
        </p:spPr>
        <p:txBody>
          <a:bodyPr wrap="square">
            <a:spAutoFit/>
          </a:bodyPr>
          <a:lstStyle/>
          <a:p>
            <a:pPr marL="457200" indent="-457200" algn="just" fontAlgn="base">
              <a:buFont typeface="+mj-lt"/>
              <a:buAutoNum type="arabicPeriod"/>
            </a:pPr>
            <a:r>
              <a:rPr lang="en-US" sz="2400" spc="9" dirty="0">
                <a:solidFill>
                  <a:prstClr val="black"/>
                </a:solidFill>
                <a:latin typeface="Times New Roman"/>
                <a:cs typeface="Times New Roman"/>
              </a:rPr>
              <a:t>Sharding </a:t>
            </a:r>
            <a:r>
              <a:rPr lang="en-US" sz="2400" spc="14" dirty="0">
                <a:solidFill>
                  <a:prstClr val="black"/>
                </a:solidFill>
                <a:latin typeface="Times New Roman"/>
                <a:cs typeface="Times New Roman"/>
              </a:rPr>
              <a:t>however </a:t>
            </a:r>
            <a:r>
              <a:rPr lang="en-US" sz="2400" spc="14" dirty="0">
                <a:solidFill>
                  <a:srgbClr val="3265FF"/>
                </a:solidFill>
                <a:latin typeface="Times New Roman"/>
                <a:cs typeface="Times New Roman"/>
              </a:rPr>
              <a:t>does </a:t>
            </a:r>
            <a:r>
              <a:rPr lang="en-US" sz="2400" dirty="0">
                <a:solidFill>
                  <a:srgbClr val="3265FF"/>
                </a:solidFill>
                <a:latin typeface="Times New Roman"/>
                <a:cs typeface="Times New Roman"/>
              </a:rPr>
              <a:t>little </a:t>
            </a:r>
            <a:r>
              <a:rPr lang="en-US" sz="2400" spc="5" dirty="0">
                <a:solidFill>
                  <a:srgbClr val="3265FF"/>
                </a:solidFill>
                <a:latin typeface="Times New Roman"/>
                <a:cs typeface="Times New Roman"/>
              </a:rPr>
              <a:t>to </a:t>
            </a:r>
            <a:r>
              <a:rPr lang="en-US" sz="2400" spc="9" dirty="0">
                <a:solidFill>
                  <a:srgbClr val="3265FF"/>
                </a:solidFill>
                <a:latin typeface="Times New Roman"/>
                <a:cs typeface="Times New Roman"/>
              </a:rPr>
              <a:t>improve </a:t>
            </a:r>
            <a:r>
              <a:rPr lang="en-US" sz="2400" spc="5" dirty="0">
                <a:solidFill>
                  <a:srgbClr val="3265FF"/>
                </a:solidFill>
                <a:latin typeface="Times New Roman"/>
                <a:cs typeface="Times New Roman"/>
              </a:rPr>
              <a:t>resilience </a:t>
            </a:r>
            <a:r>
              <a:rPr lang="en-US" sz="2400" spc="14" dirty="0">
                <a:solidFill>
                  <a:prstClr val="black"/>
                </a:solidFill>
                <a:latin typeface="Times New Roman"/>
                <a:cs typeface="Times New Roman"/>
              </a:rPr>
              <a:t>when </a:t>
            </a:r>
            <a:r>
              <a:rPr lang="en-US" sz="2400" spc="9" dirty="0">
                <a:solidFill>
                  <a:prstClr val="black"/>
                </a:solidFill>
                <a:latin typeface="Times New Roman"/>
                <a:cs typeface="Times New Roman"/>
              </a:rPr>
              <a:t>used alone: </a:t>
            </a:r>
            <a:r>
              <a:rPr lang="en-US" sz="2400" spc="14" dirty="0">
                <a:solidFill>
                  <a:prstClr val="black"/>
                </a:solidFill>
                <a:latin typeface="Times New Roman"/>
                <a:cs typeface="Times New Roman"/>
              </a:rPr>
              <a:t> Although </a:t>
            </a:r>
            <a:r>
              <a:rPr lang="en-US" sz="2400" spc="9" dirty="0">
                <a:solidFill>
                  <a:prstClr val="black"/>
                </a:solidFill>
                <a:latin typeface="Times New Roman"/>
                <a:cs typeface="Times New Roman"/>
              </a:rPr>
              <a:t>the data </a:t>
            </a:r>
            <a:r>
              <a:rPr lang="en-US" sz="2400" spc="5" dirty="0">
                <a:solidFill>
                  <a:prstClr val="black"/>
                </a:solidFill>
                <a:latin typeface="Times New Roman"/>
                <a:cs typeface="Times New Roman"/>
              </a:rPr>
              <a:t>is </a:t>
            </a:r>
            <a:r>
              <a:rPr lang="en-US" sz="2400" spc="14" dirty="0">
                <a:solidFill>
                  <a:prstClr val="black"/>
                </a:solidFill>
                <a:latin typeface="Times New Roman"/>
                <a:cs typeface="Times New Roman"/>
              </a:rPr>
              <a:t>on </a:t>
            </a:r>
            <a:r>
              <a:rPr lang="en-US" sz="2400" dirty="0">
                <a:solidFill>
                  <a:prstClr val="black"/>
                </a:solidFill>
                <a:latin typeface="Times New Roman"/>
                <a:cs typeface="Times New Roman"/>
              </a:rPr>
              <a:t>different </a:t>
            </a:r>
            <a:r>
              <a:rPr lang="en-US" sz="2400" spc="9" dirty="0">
                <a:solidFill>
                  <a:prstClr val="black"/>
                </a:solidFill>
                <a:latin typeface="Times New Roman"/>
                <a:cs typeface="Times New Roman"/>
              </a:rPr>
              <a:t>nodes, a </a:t>
            </a:r>
            <a:r>
              <a:rPr lang="en-US" sz="2400" spc="14" dirty="0">
                <a:solidFill>
                  <a:prstClr val="black"/>
                </a:solidFill>
                <a:latin typeface="Times New Roman"/>
                <a:cs typeface="Times New Roman"/>
              </a:rPr>
              <a:t>node </a:t>
            </a:r>
            <a:r>
              <a:rPr lang="en-US" sz="2400" spc="5" dirty="0">
                <a:solidFill>
                  <a:prstClr val="black"/>
                </a:solidFill>
                <a:latin typeface="Times New Roman"/>
                <a:cs typeface="Times New Roman"/>
              </a:rPr>
              <a:t>failure </a:t>
            </a:r>
            <a:r>
              <a:rPr lang="en-US" sz="2400" spc="9" dirty="0">
                <a:solidFill>
                  <a:prstClr val="black"/>
                </a:solidFill>
                <a:latin typeface="Times New Roman"/>
                <a:cs typeface="Times New Roman"/>
              </a:rPr>
              <a:t>makes that </a:t>
            </a:r>
            <a:r>
              <a:rPr lang="en-US" sz="2400" spc="14" dirty="0">
                <a:solidFill>
                  <a:prstClr val="black"/>
                </a:solidFill>
                <a:latin typeface="Times New Roman"/>
                <a:cs typeface="Times New Roman"/>
              </a:rPr>
              <a:t> </a:t>
            </a:r>
            <a:r>
              <a:rPr lang="en-US" sz="2400" spc="9" dirty="0">
                <a:solidFill>
                  <a:prstClr val="black"/>
                </a:solidFill>
                <a:latin typeface="Times New Roman"/>
                <a:cs typeface="Times New Roman"/>
              </a:rPr>
              <a:t>shards data unavailable </a:t>
            </a:r>
            <a:r>
              <a:rPr lang="en-US" sz="2400" spc="5" dirty="0">
                <a:solidFill>
                  <a:prstClr val="black"/>
                </a:solidFill>
                <a:latin typeface="Times New Roman"/>
                <a:cs typeface="Times New Roman"/>
              </a:rPr>
              <a:t>just </a:t>
            </a:r>
            <a:r>
              <a:rPr lang="en-US" sz="2400" spc="9" dirty="0">
                <a:solidFill>
                  <a:prstClr val="black"/>
                </a:solidFill>
                <a:latin typeface="Times New Roman"/>
                <a:cs typeface="Times New Roman"/>
              </a:rPr>
              <a:t>as </a:t>
            </a:r>
            <a:r>
              <a:rPr lang="en-US" sz="2400" spc="5" dirty="0">
                <a:solidFill>
                  <a:prstClr val="black"/>
                </a:solidFill>
                <a:latin typeface="Times New Roman"/>
                <a:cs typeface="Times New Roman"/>
              </a:rPr>
              <a:t>surely </a:t>
            </a:r>
            <a:r>
              <a:rPr lang="en-US" sz="2400" spc="9" dirty="0">
                <a:solidFill>
                  <a:prstClr val="black"/>
                </a:solidFill>
                <a:latin typeface="Times New Roman"/>
                <a:cs typeface="Times New Roman"/>
              </a:rPr>
              <a:t>as </a:t>
            </a:r>
            <a:r>
              <a:rPr lang="en-US" sz="2400" dirty="0">
                <a:solidFill>
                  <a:prstClr val="black"/>
                </a:solidFill>
                <a:latin typeface="Times New Roman"/>
                <a:cs typeface="Times New Roman"/>
              </a:rPr>
              <a:t>it </a:t>
            </a:r>
            <a:r>
              <a:rPr lang="en-US" sz="2400" spc="14" dirty="0">
                <a:solidFill>
                  <a:prstClr val="black"/>
                </a:solidFill>
                <a:latin typeface="Times New Roman"/>
                <a:cs typeface="Times New Roman"/>
              </a:rPr>
              <a:t>does </a:t>
            </a:r>
            <a:r>
              <a:rPr lang="en-US" sz="2400" spc="5" dirty="0">
                <a:solidFill>
                  <a:prstClr val="black"/>
                </a:solidFill>
                <a:latin typeface="Times New Roman"/>
                <a:cs typeface="Times New Roman"/>
              </a:rPr>
              <a:t>for </a:t>
            </a:r>
            <a:r>
              <a:rPr lang="en-US" sz="2400" spc="9" dirty="0">
                <a:solidFill>
                  <a:prstClr val="black"/>
                </a:solidFill>
                <a:latin typeface="Times New Roman"/>
                <a:cs typeface="Times New Roman"/>
              </a:rPr>
              <a:t>a single-server </a:t>
            </a:r>
            <a:r>
              <a:rPr lang="en-US" sz="2400" spc="14" dirty="0">
                <a:solidFill>
                  <a:prstClr val="black"/>
                </a:solidFill>
                <a:latin typeface="Times New Roman"/>
                <a:cs typeface="Times New Roman"/>
              </a:rPr>
              <a:t> </a:t>
            </a:r>
            <a:r>
              <a:rPr lang="en-US" sz="2400" spc="9" dirty="0">
                <a:solidFill>
                  <a:prstClr val="black"/>
                </a:solidFill>
                <a:latin typeface="Times New Roman"/>
                <a:cs typeface="Times New Roman"/>
              </a:rPr>
              <a:t>solution</a:t>
            </a:r>
            <a:r>
              <a:rPr lang="en-US" sz="2400" spc="9" dirty="0" smtClean="0">
                <a:solidFill>
                  <a:prstClr val="black"/>
                </a:solidFill>
                <a:latin typeface="Times New Roman"/>
                <a:cs typeface="Times New Roman"/>
              </a:rPr>
              <a:t>.</a:t>
            </a:r>
          </a:p>
          <a:p>
            <a:pPr marL="457200" indent="-457200" algn="just" fontAlgn="base">
              <a:buFont typeface="+mj-lt"/>
              <a:buAutoNum type="arabicPeriod"/>
            </a:pPr>
            <a:endParaRPr lang="en-US" sz="2400" spc="9" dirty="0">
              <a:solidFill>
                <a:prstClr val="black"/>
              </a:solidFill>
              <a:latin typeface="Times New Roman"/>
              <a:cs typeface="Times New Roman"/>
            </a:endParaRPr>
          </a:p>
          <a:p>
            <a:pPr marL="457200" indent="-457200" algn="just" fontAlgn="base">
              <a:buFont typeface="+mj-lt"/>
              <a:buAutoNum type="arabicPeriod"/>
            </a:pPr>
            <a:r>
              <a:rPr lang="en-US" sz="2400" spc="14" dirty="0">
                <a:solidFill>
                  <a:prstClr val="black"/>
                </a:solidFill>
                <a:latin typeface="Times New Roman"/>
                <a:cs typeface="Times New Roman"/>
              </a:rPr>
              <a:t>Many NoSQL </a:t>
            </a:r>
            <a:r>
              <a:rPr lang="en-US" sz="2400" spc="9" dirty="0">
                <a:solidFill>
                  <a:prstClr val="black"/>
                </a:solidFill>
                <a:latin typeface="Times New Roman"/>
                <a:cs typeface="Times New Roman"/>
              </a:rPr>
              <a:t>databases </a:t>
            </a:r>
            <a:r>
              <a:rPr lang="en-US" sz="2400" spc="-9" dirty="0">
                <a:solidFill>
                  <a:prstClr val="black"/>
                </a:solidFill>
                <a:latin typeface="Times New Roman"/>
                <a:cs typeface="Times New Roman"/>
              </a:rPr>
              <a:t>offer </a:t>
            </a:r>
            <a:r>
              <a:rPr lang="en-US" sz="2400" b="1" spc="9" dirty="0">
                <a:solidFill>
                  <a:prstClr val="black"/>
                </a:solidFill>
                <a:latin typeface="Times New Roman"/>
                <a:cs typeface="Times New Roman"/>
              </a:rPr>
              <a:t>auto-</a:t>
            </a:r>
            <a:r>
              <a:rPr lang="en-US" sz="2400" b="1" spc="9" dirty="0" err="1">
                <a:solidFill>
                  <a:prstClr val="black"/>
                </a:solidFill>
                <a:latin typeface="Times New Roman"/>
                <a:cs typeface="Times New Roman"/>
              </a:rPr>
              <a:t>sharding</a:t>
            </a:r>
            <a:r>
              <a:rPr lang="en-US" sz="2400" spc="9" dirty="0">
                <a:solidFill>
                  <a:prstClr val="black"/>
                </a:solidFill>
                <a:latin typeface="Times New Roman"/>
                <a:cs typeface="Times New Roman"/>
              </a:rPr>
              <a:t>, where the </a:t>
            </a:r>
            <a:r>
              <a:rPr lang="en-US" sz="2400" spc="9" dirty="0">
                <a:solidFill>
                  <a:srgbClr val="0070C0"/>
                </a:solidFill>
                <a:latin typeface="Times New Roman"/>
                <a:cs typeface="Times New Roman"/>
              </a:rPr>
              <a:t>database </a:t>
            </a:r>
            <a:r>
              <a:rPr lang="en-US" sz="2400" spc="14" dirty="0">
                <a:solidFill>
                  <a:prstClr val="black"/>
                </a:solidFill>
                <a:latin typeface="Times New Roman"/>
                <a:cs typeface="Times New Roman"/>
              </a:rPr>
              <a:t> </a:t>
            </a:r>
            <a:r>
              <a:rPr lang="en-US" sz="2400" spc="9" dirty="0">
                <a:solidFill>
                  <a:prstClr val="black"/>
                </a:solidFill>
                <a:latin typeface="Times New Roman"/>
                <a:cs typeface="Times New Roman"/>
              </a:rPr>
              <a:t>takes </a:t>
            </a:r>
            <a:r>
              <a:rPr lang="en-US" sz="2400" spc="14" dirty="0">
                <a:solidFill>
                  <a:prstClr val="black"/>
                </a:solidFill>
                <a:latin typeface="Times New Roman"/>
                <a:cs typeface="Times New Roman"/>
              </a:rPr>
              <a:t>on </a:t>
            </a:r>
            <a:r>
              <a:rPr lang="en-US" sz="2400" spc="9" dirty="0">
                <a:solidFill>
                  <a:prstClr val="black"/>
                </a:solidFill>
                <a:latin typeface="Times New Roman"/>
                <a:cs typeface="Times New Roman"/>
              </a:rPr>
              <a:t>the </a:t>
            </a:r>
            <a:r>
              <a:rPr lang="en-US" sz="2400" spc="5" dirty="0">
                <a:solidFill>
                  <a:prstClr val="black"/>
                </a:solidFill>
                <a:latin typeface="Times New Roman"/>
                <a:cs typeface="Times New Roman"/>
              </a:rPr>
              <a:t>responsibility </a:t>
            </a:r>
            <a:r>
              <a:rPr lang="en-US" sz="2400" spc="14" dirty="0">
                <a:solidFill>
                  <a:prstClr val="black"/>
                </a:solidFill>
                <a:latin typeface="Times New Roman"/>
                <a:cs typeface="Times New Roman"/>
              </a:rPr>
              <a:t>of </a:t>
            </a:r>
            <a:r>
              <a:rPr lang="en-US" sz="2400" spc="5" dirty="0">
                <a:solidFill>
                  <a:prstClr val="black"/>
                </a:solidFill>
                <a:latin typeface="Times New Roman"/>
                <a:cs typeface="Times New Roman"/>
              </a:rPr>
              <a:t>allocating </a:t>
            </a:r>
            <a:r>
              <a:rPr lang="en-US" sz="2400" spc="9" dirty="0">
                <a:solidFill>
                  <a:prstClr val="black"/>
                </a:solidFill>
                <a:latin typeface="Times New Roman"/>
                <a:cs typeface="Times New Roman"/>
              </a:rPr>
              <a:t>data </a:t>
            </a:r>
            <a:r>
              <a:rPr lang="en-US" sz="2400" spc="5" dirty="0">
                <a:solidFill>
                  <a:prstClr val="black"/>
                </a:solidFill>
                <a:latin typeface="Times New Roman"/>
                <a:cs typeface="Times New Roman"/>
              </a:rPr>
              <a:t>to </a:t>
            </a:r>
            <a:r>
              <a:rPr lang="en-US" sz="2400" spc="9" dirty="0">
                <a:solidFill>
                  <a:prstClr val="black"/>
                </a:solidFill>
                <a:latin typeface="Times New Roman"/>
                <a:cs typeface="Times New Roman"/>
              </a:rPr>
              <a:t>shards </a:t>
            </a:r>
            <a:r>
              <a:rPr lang="en-US" sz="2400" spc="14" dirty="0">
                <a:solidFill>
                  <a:prstClr val="black"/>
                </a:solidFill>
                <a:latin typeface="Times New Roman"/>
                <a:cs typeface="Times New Roman"/>
              </a:rPr>
              <a:t>and </a:t>
            </a:r>
            <a:r>
              <a:rPr lang="en-US" sz="2400" spc="9" dirty="0">
                <a:solidFill>
                  <a:prstClr val="black"/>
                </a:solidFill>
                <a:latin typeface="Times New Roman"/>
                <a:cs typeface="Times New Roman"/>
              </a:rPr>
              <a:t>ensuring </a:t>
            </a:r>
            <a:r>
              <a:rPr lang="en-US" sz="2400" spc="-530" dirty="0">
                <a:solidFill>
                  <a:prstClr val="black"/>
                </a:solidFill>
                <a:latin typeface="Times New Roman"/>
                <a:cs typeface="Times New Roman"/>
              </a:rPr>
              <a:t> </a:t>
            </a:r>
            <a:r>
              <a:rPr lang="en-US" sz="2400" spc="9" dirty="0">
                <a:solidFill>
                  <a:prstClr val="black"/>
                </a:solidFill>
                <a:latin typeface="Times New Roman"/>
                <a:cs typeface="Times New Roman"/>
              </a:rPr>
              <a:t>that</a:t>
            </a:r>
            <a:r>
              <a:rPr lang="en-US" sz="2400" spc="-9" dirty="0">
                <a:solidFill>
                  <a:prstClr val="black"/>
                </a:solidFill>
                <a:latin typeface="Times New Roman"/>
                <a:cs typeface="Times New Roman"/>
              </a:rPr>
              <a:t> </a:t>
            </a:r>
            <a:r>
              <a:rPr lang="en-US" sz="2400" spc="9" dirty="0">
                <a:solidFill>
                  <a:prstClr val="black"/>
                </a:solidFill>
                <a:latin typeface="Times New Roman"/>
                <a:cs typeface="Times New Roman"/>
              </a:rPr>
              <a:t>data</a:t>
            </a:r>
            <a:r>
              <a:rPr lang="en-US" sz="2400" dirty="0">
                <a:solidFill>
                  <a:prstClr val="black"/>
                </a:solidFill>
                <a:latin typeface="Times New Roman"/>
                <a:cs typeface="Times New Roman"/>
              </a:rPr>
              <a:t> </a:t>
            </a:r>
            <a:r>
              <a:rPr lang="en-US" sz="2400" spc="5" dirty="0">
                <a:solidFill>
                  <a:prstClr val="black"/>
                </a:solidFill>
                <a:latin typeface="Times New Roman"/>
                <a:cs typeface="Times New Roman"/>
              </a:rPr>
              <a:t>access</a:t>
            </a:r>
            <a:r>
              <a:rPr lang="en-US" sz="2400" spc="-32" dirty="0">
                <a:solidFill>
                  <a:prstClr val="black"/>
                </a:solidFill>
                <a:latin typeface="Times New Roman"/>
                <a:cs typeface="Times New Roman"/>
              </a:rPr>
              <a:t> </a:t>
            </a:r>
            <a:r>
              <a:rPr lang="en-US" sz="2400" spc="14" dirty="0">
                <a:solidFill>
                  <a:prstClr val="black"/>
                </a:solidFill>
                <a:latin typeface="Times New Roman"/>
                <a:cs typeface="Times New Roman"/>
              </a:rPr>
              <a:t>goes</a:t>
            </a:r>
            <a:r>
              <a:rPr lang="en-US" sz="2400" spc="-9" dirty="0">
                <a:solidFill>
                  <a:prstClr val="black"/>
                </a:solidFill>
                <a:latin typeface="Times New Roman"/>
                <a:cs typeface="Times New Roman"/>
              </a:rPr>
              <a:t> </a:t>
            </a:r>
            <a:r>
              <a:rPr lang="en-US" sz="2400" spc="5" dirty="0">
                <a:solidFill>
                  <a:prstClr val="black"/>
                </a:solidFill>
                <a:latin typeface="Times New Roman"/>
                <a:cs typeface="Times New Roman"/>
              </a:rPr>
              <a:t>to</a:t>
            </a:r>
            <a:r>
              <a:rPr lang="en-US" sz="2400" spc="9" dirty="0">
                <a:solidFill>
                  <a:prstClr val="black"/>
                </a:solidFill>
                <a:latin typeface="Times New Roman"/>
                <a:cs typeface="Times New Roman"/>
              </a:rPr>
              <a:t> the</a:t>
            </a:r>
            <a:r>
              <a:rPr lang="en-US" sz="2400" dirty="0">
                <a:solidFill>
                  <a:prstClr val="black"/>
                </a:solidFill>
                <a:latin typeface="Times New Roman"/>
                <a:cs typeface="Times New Roman"/>
              </a:rPr>
              <a:t> </a:t>
            </a:r>
            <a:r>
              <a:rPr lang="en-US" sz="2400" spc="9" dirty="0">
                <a:solidFill>
                  <a:prstClr val="black"/>
                </a:solidFill>
                <a:latin typeface="Times New Roman"/>
                <a:cs typeface="Times New Roman"/>
              </a:rPr>
              <a:t>right</a:t>
            </a:r>
            <a:r>
              <a:rPr lang="en-US" sz="2400" spc="-27" dirty="0">
                <a:solidFill>
                  <a:prstClr val="black"/>
                </a:solidFill>
                <a:latin typeface="Times New Roman"/>
                <a:cs typeface="Times New Roman"/>
              </a:rPr>
              <a:t> </a:t>
            </a:r>
            <a:r>
              <a:rPr lang="en-US" sz="2400" spc="9" dirty="0">
                <a:solidFill>
                  <a:prstClr val="black"/>
                </a:solidFill>
                <a:latin typeface="Times New Roman"/>
                <a:cs typeface="Times New Roman"/>
              </a:rPr>
              <a:t>shard</a:t>
            </a:r>
            <a:endParaRPr lang="en-US" sz="2400" dirty="0">
              <a:solidFill>
                <a:prstClr val="black"/>
              </a:solidFill>
              <a:latin typeface="Times New Roman"/>
              <a:cs typeface="Times New Roman"/>
            </a:endParaRPr>
          </a:p>
          <a:p>
            <a:pPr marL="457200" indent="-457200" algn="just" fontAlgn="base">
              <a:buFont typeface="+mj-lt"/>
              <a:buAutoNum type="arabicPeriod"/>
            </a:pP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462302" y="3606284"/>
            <a:ext cx="1267270" cy="369332"/>
          </a:xfrm>
          <a:prstGeom prst="rect">
            <a:avLst/>
          </a:prstGeom>
        </p:spPr>
        <p:txBody>
          <a:bodyPr wrap="none">
            <a:spAutoFit/>
          </a:bodyPr>
          <a:lstStyle/>
          <a:p>
            <a:r>
              <a:rPr lang="en-US" dirty="0"/>
              <a:t> </a:t>
            </a:r>
            <a:r>
              <a:rPr lang="en-US" dirty="0" err="1">
                <a:solidFill>
                  <a:schemeClr val="bg1"/>
                </a:solidFill>
              </a:rPr>
              <a:t>Dept</a:t>
            </a:r>
            <a:r>
              <a:rPr lang="en-US" dirty="0">
                <a:solidFill>
                  <a:schemeClr val="bg1"/>
                </a:solidFill>
              </a:rPr>
              <a:t> of ISE</a:t>
            </a:r>
            <a:endParaRPr lang="en-IN" dirty="0"/>
          </a:p>
        </p:txBody>
      </p:sp>
    </p:spTree>
    <p:extLst>
      <p:ext uri="{BB962C8B-B14F-4D97-AF65-F5344CB8AC3E}">
        <p14:creationId xmlns:p14="http://schemas.microsoft.com/office/powerpoint/2010/main" val="4118748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7496</TotalTime>
  <Words>4396</Words>
  <Application>Microsoft Office PowerPoint</Application>
  <PresentationFormat>Widescreen</PresentationFormat>
  <Paragraphs>393</Paragraphs>
  <Slides>47</Slides>
  <Notes>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47</vt:i4>
      </vt:variant>
    </vt:vector>
  </HeadingPairs>
  <TitlesOfParts>
    <vt:vector size="59" baseType="lpstr">
      <vt:lpstr>Arial</vt:lpstr>
      <vt:lpstr>Arial MT</vt:lpstr>
      <vt:lpstr>Calibri</vt:lpstr>
      <vt:lpstr>Calibri Light</vt:lpstr>
      <vt:lpstr>Futura Cyrillic Book</vt:lpstr>
      <vt:lpstr>Graphik</vt:lpstr>
      <vt:lpstr>Times New Roman</vt:lpstr>
      <vt:lpstr>Wingdings</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Microsoft account</cp:lastModifiedBy>
  <cp:revision>161</cp:revision>
  <dcterms:created xsi:type="dcterms:W3CDTF">2021-09-07T04:22:00Z</dcterms:created>
  <dcterms:modified xsi:type="dcterms:W3CDTF">2024-10-09T09:47:01Z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